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0" r:id="rId23"/>
    <p:sldId id="271" r:id="rId24"/>
    <p:sldId id="272" r:id="rId25"/>
    <p:sldId id="273" r:id="rId26"/>
    <p:sldId id="259" r:id="rId27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956" y="-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B8528-19CB-4F4B-9E30-2F0D67697225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7067A3F8-ABCD-47AD-A284-EF720D2AE68A}">
      <dgm:prSet phldrT="[文字]" custT="1"/>
      <dgm:spPr>
        <a:xfrm>
          <a:off x="3857" y="542943"/>
          <a:ext cx="1478756" cy="579733"/>
        </a:xfrm>
        <a:solidFill>
          <a:srgbClr val="FEB80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+mn-cs"/>
            </a:rPr>
            <a:t>消費者</a:t>
          </a:r>
          <a:r>
            <a:rPr lang="zh-TW" altLang="en-US" sz="1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購買新四機時</a:t>
          </a:r>
          <a:endParaRPr lang="zh-TW" altLang="en-US" sz="1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BDE8C88C-6E4E-439F-9839-26F771226AE4}" type="parTrans" cxnId="{4DEF757B-AA32-48A6-937D-F955913DF624}">
      <dgm:prSet/>
      <dgm:spPr/>
      <dgm:t>
        <a:bodyPr/>
        <a:lstStyle/>
        <a:p>
          <a:endParaRPr lang="zh-TW" altLang="en-US"/>
        </a:p>
      </dgm:t>
    </dgm:pt>
    <dgm:pt modelId="{DCE9B5D9-B6D7-407C-8578-2F7F64F3A658}" type="sibTrans" cxnId="{4DEF757B-AA32-48A6-937D-F955913DF624}">
      <dgm:prSet/>
      <dgm:spPr/>
      <dgm:t>
        <a:bodyPr/>
        <a:lstStyle/>
        <a:p>
          <a:endParaRPr lang="zh-TW" altLang="en-US"/>
        </a:p>
      </dgm:t>
    </dgm:pt>
    <dgm:pt modelId="{F938284A-D506-43CF-8C3A-245B500572E5}">
      <dgm:prSet phldrT="[文字]" custT="1"/>
      <dgm:spPr>
        <a:xfrm>
          <a:off x="3857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販賣業者營業處設立相關標示。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1B8B166-9ACD-406F-B8F1-8456C6030902}" type="parTrans" cxnId="{3E9FF881-8277-4A15-BCAB-F29AEF113A33}">
      <dgm:prSet/>
      <dgm:spPr/>
      <dgm:t>
        <a:bodyPr/>
        <a:lstStyle/>
        <a:p>
          <a:endParaRPr lang="zh-TW" altLang="en-US"/>
        </a:p>
      </dgm:t>
    </dgm:pt>
    <dgm:pt modelId="{9389F1F8-2ECF-441A-B293-ABD9D0E91742}" type="sibTrans" cxnId="{3E9FF881-8277-4A15-BCAB-F29AEF113A33}">
      <dgm:prSet/>
      <dgm:spPr/>
      <dgm:t>
        <a:bodyPr/>
        <a:lstStyle/>
        <a:p>
          <a:endParaRPr lang="zh-TW" altLang="en-US"/>
        </a:p>
      </dgm:t>
    </dgm:pt>
    <dgm:pt modelId="{7921E672-5441-49CB-997B-B26C6B60578C}">
      <dgm:prSet phldrT="[文字]" custT="1"/>
      <dgm:spPr>
        <a:xfrm>
          <a:off x="3857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保存消費者簽名單據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1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年。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39820257-1953-4CC1-986A-E80AE3140E38}" type="parTrans" cxnId="{73AB38EE-21A4-4AF4-AF42-9CC8706A0278}">
      <dgm:prSet/>
      <dgm:spPr/>
      <dgm:t>
        <a:bodyPr/>
        <a:lstStyle/>
        <a:p>
          <a:endParaRPr lang="zh-TW" altLang="en-US"/>
        </a:p>
      </dgm:t>
    </dgm:pt>
    <dgm:pt modelId="{3A7DD03C-E14F-40D5-B02C-2F95DC767CDC}" type="sibTrans" cxnId="{73AB38EE-21A4-4AF4-AF42-9CC8706A0278}">
      <dgm:prSet/>
      <dgm:spPr/>
      <dgm:t>
        <a:bodyPr/>
        <a:lstStyle/>
        <a:p>
          <a:endParaRPr lang="zh-TW" altLang="en-US"/>
        </a:p>
      </dgm:t>
    </dgm:pt>
    <dgm:pt modelId="{4B0355C8-25D7-4C8C-B408-1257622B0D2B}">
      <dgm:prSet phldrT="[文字]" custT="1"/>
      <dgm:spPr>
        <a:xfrm>
          <a:off x="1689639" y="542943"/>
          <a:ext cx="1478756" cy="579733"/>
        </a:xfrm>
        <a:solidFill>
          <a:srgbClr val="FEB80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+mn-cs"/>
            </a:rPr>
            <a:t>販賣業者或物流業者</a:t>
          </a:r>
          <a:r>
            <a:rPr lang="zh-TW" altLang="en-US" sz="1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準備出貨</a:t>
          </a:r>
          <a:endParaRPr lang="zh-TW" altLang="en-US" sz="1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4B6A1B1A-347B-4CE5-822D-4953D8850F26}" type="parTrans" cxnId="{526228AB-3327-4707-94CA-511EFA5CB5EE}">
      <dgm:prSet/>
      <dgm:spPr/>
      <dgm:t>
        <a:bodyPr/>
        <a:lstStyle/>
        <a:p>
          <a:endParaRPr lang="zh-TW" altLang="en-US"/>
        </a:p>
      </dgm:t>
    </dgm:pt>
    <dgm:pt modelId="{0AA7CF20-EAC1-4567-9843-DF6344483E46}" type="sibTrans" cxnId="{526228AB-3327-4707-94CA-511EFA5CB5EE}">
      <dgm:prSet/>
      <dgm:spPr/>
      <dgm:t>
        <a:bodyPr/>
        <a:lstStyle/>
        <a:p>
          <a:endParaRPr lang="zh-TW" altLang="en-US"/>
        </a:p>
      </dgm:t>
    </dgm:pt>
    <dgm:pt modelId="{4B794B23-3FE2-4115-B3BF-A6F05E55FCC2}">
      <dgm:prSet phldrT="[文字]" custT="1"/>
      <dgm:spPr>
        <a:xfrm>
          <a:off x="1689639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與消費者確認廢四機回收數量。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7287BAC8-72ED-4F44-972E-F271D540C401}" type="parTrans" cxnId="{A421D5E1-87DE-4CC2-ACCD-8B93439E0F02}">
      <dgm:prSet/>
      <dgm:spPr/>
      <dgm:t>
        <a:bodyPr/>
        <a:lstStyle/>
        <a:p>
          <a:endParaRPr lang="zh-TW" altLang="en-US"/>
        </a:p>
      </dgm:t>
    </dgm:pt>
    <dgm:pt modelId="{DE92E5E8-AD42-4362-BB09-E0983190139F}" type="sibTrans" cxnId="{A421D5E1-87DE-4CC2-ACCD-8B93439E0F02}">
      <dgm:prSet/>
      <dgm:spPr/>
      <dgm:t>
        <a:bodyPr/>
        <a:lstStyle/>
        <a:p>
          <a:endParaRPr lang="zh-TW" altLang="en-US"/>
        </a:p>
      </dgm:t>
    </dgm:pt>
    <dgm:pt modelId="{66D1DCDE-0893-4B3D-971D-D022880F0EEC}">
      <dgm:prSet phldrT="[文字]" custT="1"/>
      <dgm:spPr>
        <a:xfrm>
          <a:off x="1689639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攜帶聯單及新四機。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F069C8A9-80E2-49F5-9B0E-6A36374AB458}" type="parTrans" cxnId="{AC45163D-5359-4CD1-8984-90F33D671D12}">
      <dgm:prSet/>
      <dgm:spPr/>
      <dgm:t>
        <a:bodyPr/>
        <a:lstStyle/>
        <a:p>
          <a:endParaRPr lang="zh-TW" altLang="en-US"/>
        </a:p>
      </dgm:t>
    </dgm:pt>
    <dgm:pt modelId="{AB324B65-ADCA-48F4-8330-9C27A48743FD}" type="sibTrans" cxnId="{AC45163D-5359-4CD1-8984-90F33D671D12}">
      <dgm:prSet/>
      <dgm:spPr/>
      <dgm:t>
        <a:bodyPr/>
        <a:lstStyle/>
        <a:p>
          <a:endParaRPr lang="zh-TW" altLang="en-US"/>
        </a:p>
      </dgm:t>
    </dgm:pt>
    <dgm:pt modelId="{3D495E47-7B95-4006-BA9F-97EDF854489B}">
      <dgm:prSet phldrT="[文字]" custT="1"/>
      <dgm:spPr>
        <a:xfrm>
          <a:off x="3375421" y="542943"/>
          <a:ext cx="1478756" cy="579733"/>
        </a:xfrm>
        <a:solidFill>
          <a:srgbClr val="FEB80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+mn-cs"/>
            </a:rPr>
            <a:t>販賣業者</a:t>
          </a:r>
          <a:r>
            <a:rPr lang="zh-TW" altLang="en-US" sz="1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送貨至消費者家</a:t>
          </a:r>
          <a:endParaRPr lang="zh-TW" altLang="en-US" sz="1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CB746116-702C-481A-A32D-A3F5CFB28A81}" type="parTrans" cxnId="{6DA35F0B-1FDE-47C9-A9CD-13DFB3874219}">
      <dgm:prSet/>
      <dgm:spPr/>
      <dgm:t>
        <a:bodyPr/>
        <a:lstStyle/>
        <a:p>
          <a:endParaRPr lang="zh-TW" altLang="en-US"/>
        </a:p>
      </dgm:t>
    </dgm:pt>
    <dgm:pt modelId="{67ED2637-9046-467D-B170-FB2E9C61D2FA}" type="sibTrans" cxnId="{6DA35F0B-1FDE-47C9-A9CD-13DFB3874219}">
      <dgm:prSet/>
      <dgm:spPr/>
      <dgm:t>
        <a:bodyPr/>
        <a:lstStyle/>
        <a:p>
          <a:endParaRPr lang="zh-TW" altLang="en-US"/>
        </a:p>
      </dgm:t>
    </dgm:pt>
    <dgm:pt modelId="{EF174F9E-072B-4E39-9B32-C3BC8552B688}">
      <dgm:prSet phldrT="[文字]" custT="1"/>
      <dgm:spPr>
        <a:xfrm>
          <a:off x="3375421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提供同種類、數量及同運送地址之回收清除 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搬、載運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無償服務。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9B744F0B-2EE7-4FED-99BA-35434B5B82DC}" type="parTrans" cxnId="{C3F66254-F069-4BE6-96AB-8B0E3C4AA384}">
      <dgm:prSet/>
      <dgm:spPr/>
      <dgm:t>
        <a:bodyPr/>
        <a:lstStyle/>
        <a:p>
          <a:endParaRPr lang="zh-TW" altLang="en-US"/>
        </a:p>
      </dgm:t>
    </dgm:pt>
    <dgm:pt modelId="{7F588697-0C3D-45AD-9CD1-834BEBD2B267}" type="sibTrans" cxnId="{C3F66254-F069-4BE6-96AB-8B0E3C4AA384}">
      <dgm:prSet/>
      <dgm:spPr/>
      <dgm:t>
        <a:bodyPr/>
        <a:lstStyle/>
        <a:p>
          <a:endParaRPr lang="zh-TW" altLang="en-US"/>
        </a:p>
      </dgm:t>
    </dgm:pt>
    <dgm:pt modelId="{40C7ABEE-324E-4123-980E-A4044C2F3864}">
      <dgm:prSet phldrT="[文字]" custT="1"/>
      <dgm:spPr>
        <a:xfrm>
          <a:off x="3375421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填具聯單內容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回收日期、項目、型態、品牌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1B688C2E-EB1F-4967-A68A-F47970F0F703}" type="parTrans" cxnId="{ADCEDE79-895A-4F21-A921-3FDC6703C13A}">
      <dgm:prSet/>
      <dgm:spPr/>
      <dgm:t>
        <a:bodyPr/>
        <a:lstStyle/>
        <a:p>
          <a:endParaRPr lang="zh-TW" altLang="en-US"/>
        </a:p>
      </dgm:t>
    </dgm:pt>
    <dgm:pt modelId="{D383B5E8-D352-485E-A437-72DE373B23DA}" type="sibTrans" cxnId="{ADCEDE79-895A-4F21-A921-3FDC6703C13A}">
      <dgm:prSet/>
      <dgm:spPr/>
      <dgm:t>
        <a:bodyPr/>
        <a:lstStyle/>
        <a:p>
          <a:endParaRPr lang="zh-TW" altLang="en-US"/>
        </a:p>
      </dgm:t>
    </dgm:pt>
    <dgm:pt modelId="{ABADD47E-32FC-4C26-BA49-0D3CFEF372C4}">
      <dgm:prSet phldrT="[文字]" custT="1"/>
      <dgm:spPr>
        <a:xfrm>
          <a:off x="3857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消費者了解自身權益並簽名。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04B2C14-A191-4369-A1F4-3C4E095BC378}" type="parTrans" cxnId="{17119306-5DBB-4CE8-8AFE-52B3C5D64FB0}">
      <dgm:prSet/>
      <dgm:spPr/>
      <dgm:t>
        <a:bodyPr/>
        <a:lstStyle/>
        <a:p>
          <a:endParaRPr lang="zh-TW" altLang="en-US"/>
        </a:p>
      </dgm:t>
    </dgm:pt>
    <dgm:pt modelId="{381CBDF0-928D-4847-ACBC-C386B6AF5996}" type="sibTrans" cxnId="{17119306-5DBB-4CE8-8AFE-52B3C5D64FB0}">
      <dgm:prSet/>
      <dgm:spPr/>
      <dgm:t>
        <a:bodyPr/>
        <a:lstStyle/>
        <a:p>
          <a:endParaRPr lang="zh-TW" altLang="en-US"/>
        </a:p>
      </dgm:t>
    </dgm:pt>
    <dgm:pt modelId="{E992D8DA-799B-49BD-9BE5-C2CC1316EF12}">
      <dgm:prSet phldrT="[文字]" custT="1"/>
      <dgm:spPr>
        <a:xfrm>
          <a:off x="3857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販賣業者告知消費者權益。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867D949-2156-4BB2-AC2E-3BEC51887B76}" type="parTrans" cxnId="{60DD690E-C7FA-4E2C-A5A3-94E184815999}">
      <dgm:prSet/>
      <dgm:spPr/>
      <dgm:t>
        <a:bodyPr/>
        <a:lstStyle/>
        <a:p>
          <a:endParaRPr lang="zh-TW" altLang="en-US"/>
        </a:p>
      </dgm:t>
    </dgm:pt>
    <dgm:pt modelId="{4F321FFA-413A-4E08-B00E-13B3C03ADAF6}" type="sibTrans" cxnId="{60DD690E-C7FA-4E2C-A5A3-94E184815999}">
      <dgm:prSet/>
      <dgm:spPr/>
      <dgm:t>
        <a:bodyPr/>
        <a:lstStyle/>
        <a:p>
          <a:endParaRPr lang="zh-TW" altLang="en-US"/>
        </a:p>
      </dgm:t>
    </dgm:pt>
    <dgm:pt modelId="{1D6EDCFE-3572-4BA5-9D66-9F919C4A4818}">
      <dgm:prSet phldrT="[文字]" custT="1"/>
      <dgm:spPr>
        <a:xfrm>
          <a:off x="3375421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聯單第三聯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紅色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交由消費者收執。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31FA019-DF54-4DAE-AFA9-55234057F69A}" type="parTrans" cxnId="{A4F843DA-ACE3-4BDF-96FD-6EAAFAFB0AC8}">
      <dgm:prSet/>
      <dgm:spPr/>
      <dgm:t>
        <a:bodyPr/>
        <a:lstStyle/>
        <a:p>
          <a:endParaRPr lang="zh-TW" altLang="en-US"/>
        </a:p>
      </dgm:t>
    </dgm:pt>
    <dgm:pt modelId="{F3C85F5D-B7FC-4B52-A7B1-00EA551092E2}" type="sibTrans" cxnId="{A4F843DA-ACE3-4BDF-96FD-6EAAFAFB0AC8}">
      <dgm:prSet/>
      <dgm:spPr/>
      <dgm:t>
        <a:bodyPr/>
        <a:lstStyle/>
        <a:p>
          <a:endParaRPr lang="zh-TW" altLang="en-US"/>
        </a:p>
      </dgm:t>
    </dgm:pt>
    <dgm:pt modelId="{81CB6DB2-9F9F-4C00-906B-DF6386267804}">
      <dgm:prSet phldrT="[文字]" custT="1"/>
      <dgm:spPr>
        <a:xfrm>
          <a:off x="5061203" y="542943"/>
          <a:ext cx="1478756" cy="579733"/>
        </a:xfrm>
        <a:solidFill>
          <a:srgbClr val="FEB80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+mn-cs"/>
            </a:rPr>
            <a:t>收受廢四機</a:t>
          </a:r>
          <a:r>
            <a:rPr lang="zh-TW" altLang="en-US" sz="1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交付回收業</a:t>
          </a:r>
          <a:endParaRPr lang="zh-TW" altLang="en-US" sz="1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4D09831B-B4FB-414D-B722-F7EABCAC711E}" type="parTrans" cxnId="{9A3320A3-81DA-4ED4-8176-FDFF7F4671EC}">
      <dgm:prSet/>
      <dgm:spPr/>
      <dgm:t>
        <a:bodyPr/>
        <a:lstStyle/>
        <a:p>
          <a:endParaRPr lang="zh-TW" altLang="en-US"/>
        </a:p>
      </dgm:t>
    </dgm:pt>
    <dgm:pt modelId="{3FF510D0-E7F2-4024-877A-ABEB0EE56E6C}" type="sibTrans" cxnId="{9A3320A3-81DA-4ED4-8176-FDFF7F4671EC}">
      <dgm:prSet/>
      <dgm:spPr/>
      <dgm:t>
        <a:bodyPr/>
        <a:lstStyle/>
        <a:p>
          <a:endParaRPr lang="zh-TW" altLang="en-US"/>
        </a:p>
      </dgm:t>
    </dgm:pt>
    <dgm:pt modelId="{874FDF1C-82D2-48DB-97F6-B612B2AFF02A}">
      <dgm:prSet phldrT="[文字]" custT="1"/>
      <dgm:spPr>
        <a:xfrm>
          <a:off x="6746986" y="542943"/>
          <a:ext cx="1478756" cy="579733"/>
        </a:xfrm>
        <a:solidFill>
          <a:srgbClr val="FEB80A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rgbClr val="0000CC"/>
              </a:solidFill>
              <a:latin typeface="微軟正黑體" pitchFamily="34" charset="-120"/>
              <a:ea typeface="微軟正黑體" pitchFamily="34" charset="-120"/>
              <a:cs typeface="+mn-cs"/>
            </a:rPr>
            <a:t>後續</a:t>
          </a:r>
          <a:r>
            <a:rPr lang="zh-TW" altLang="en-US" sz="1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cs"/>
            </a:rPr>
            <a:t>交付處理業</a:t>
          </a:r>
          <a:endParaRPr lang="zh-TW" altLang="en-US" sz="1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A828BB91-FAFA-40B1-B361-51CAD9DC3DC4}" type="parTrans" cxnId="{C83D623C-EE92-4231-AC8F-175D078A6218}">
      <dgm:prSet/>
      <dgm:spPr/>
      <dgm:t>
        <a:bodyPr/>
        <a:lstStyle/>
        <a:p>
          <a:endParaRPr lang="zh-TW" altLang="en-US"/>
        </a:p>
      </dgm:t>
    </dgm:pt>
    <dgm:pt modelId="{46716765-9AD4-4738-9FE1-F2CD3464E2AB}" type="sibTrans" cxnId="{C83D623C-EE92-4231-AC8F-175D078A6218}">
      <dgm:prSet/>
      <dgm:spPr/>
      <dgm:t>
        <a:bodyPr/>
        <a:lstStyle/>
        <a:p>
          <a:endParaRPr lang="zh-TW" altLang="en-US"/>
        </a:p>
      </dgm:t>
    </dgm:pt>
    <dgm:pt modelId="{0AD13030-DB2F-41B0-A33C-995DDE53E139}">
      <dgm:prSet phldrT="[文字]" custT="1"/>
      <dgm:spPr>
        <a:xfrm>
          <a:off x="5061203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三個月內交付廢四機與聯單第二聯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黃色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給取得登記證之回收處理業或執行機關，並進行申報。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14E9FB47-C649-4DC8-A95C-909244CA38F1}" type="parTrans" cxnId="{E7917795-EF57-44C3-9625-FB6F5C06934F}">
      <dgm:prSet/>
      <dgm:spPr/>
      <dgm:t>
        <a:bodyPr/>
        <a:lstStyle/>
        <a:p>
          <a:endParaRPr lang="zh-TW" altLang="en-US"/>
        </a:p>
      </dgm:t>
    </dgm:pt>
    <dgm:pt modelId="{D0DD61CC-86A6-429A-A98F-FD906FEE84A0}" type="sibTrans" cxnId="{E7917795-EF57-44C3-9625-FB6F5C06934F}">
      <dgm:prSet/>
      <dgm:spPr/>
      <dgm:t>
        <a:bodyPr/>
        <a:lstStyle/>
        <a:p>
          <a:endParaRPr lang="zh-TW" altLang="en-US"/>
        </a:p>
      </dgm:t>
    </dgm:pt>
    <dgm:pt modelId="{AAA08DD0-38AA-43D5-9318-CE82743B2981}">
      <dgm:prSet phldrT="[文字]" custT="1"/>
      <dgm:spPr>
        <a:xfrm>
          <a:off x="5061203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回收處理業聯單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黃色、第二聯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保存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5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年。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E9B3DE19-5070-47C9-A5FB-1D5878BB9C8F}" type="parTrans" cxnId="{81A577AC-65B6-4F22-B6BF-5D99F7AC9054}">
      <dgm:prSet/>
      <dgm:spPr/>
      <dgm:t>
        <a:bodyPr/>
        <a:lstStyle/>
        <a:p>
          <a:endParaRPr lang="zh-TW" altLang="en-US"/>
        </a:p>
      </dgm:t>
    </dgm:pt>
    <dgm:pt modelId="{9DA86450-A3E9-4C61-9404-0841D264E9BA}" type="sibTrans" cxnId="{81A577AC-65B6-4F22-B6BF-5D99F7AC9054}">
      <dgm:prSet/>
      <dgm:spPr/>
      <dgm:t>
        <a:bodyPr/>
        <a:lstStyle/>
        <a:p>
          <a:endParaRPr lang="zh-TW" altLang="en-US"/>
        </a:p>
      </dgm:t>
    </dgm:pt>
    <dgm:pt modelId="{170E8FB1-6236-4138-9762-F6FE5018BFED}">
      <dgm:prSet phldrT="[文字]" custT="1"/>
      <dgm:spPr>
        <a:xfrm>
          <a:off x="5061203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販賣業者聯單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白色、第一聯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保存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1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年。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BFDD4B11-064B-4595-88A6-7C6C2CE67F95}" type="parTrans" cxnId="{1864B533-956D-4D2A-8626-B95C193F1790}">
      <dgm:prSet/>
      <dgm:spPr/>
      <dgm:t>
        <a:bodyPr/>
        <a:lstStyle/>
        <a:p>
          <a:endParaRPr lang="zh-TW" altLang="en-US"/>
        </a:p>
      </dgm:t>
    </dgm:pt>
    <dgm:pt modelId="{D19D9901-B4DA-4727-8FF4-E0E7231A78F6}" type="sibTrans" cxnId="{1864B533-956D-4D2A-8626-B95C193F1790}">
      <dgm:prSet/>
      <dgm:spPr/>
      <dgm:t>
        <a:bodyPr/>
        <a:lstStyle/>
        <a:p>
          <a:endParaRPr lang="zh-TW" altLang="en-US"/>
        </a:p>
      </dgm:t>
    </dgm:pt>
    <dgm:pt modelId="{9C7459EF-18CE-4EFA-8188-69C669473B6A}">
      <dgm:prSet phldrT="[文字]" custT="1"/>
      <dgm:spPr>
        <a:xfrm>
          <a:off x="6746986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回收業上網列印流向清冊與廢四機一同交付處理業。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60BCC17-A45B-48DF-83C7-7D44626D72DC}" type="parTrans" cxnId="{ABEB316D-10E9-4BFE-9A6E-7FA336A361D1}">
      <dgm:prSet/>
      <dgm:spPr/>
      <dgm:t>
        <a:bodyPr/>
        <a:lstStyle/>
        <a:p>
          <a:endParaRPr lang="zh-TW" altLang="en-US"/>
        </a:p>
      </dgm:t>
    </dgm:pt>
    <dgm:pt modelId="{D608F613-E9A2-4A51-B418-A38025303D56}" type="sibTrans" cxnId="{ABEB316D-10E9-4BFE-9A6E-7FA336A361D1}">
      <dgm:prSet/>
      <dgm:spPr/>
      <dgm:t>
        <a:bodyPr/>
        <a:lstStyle/>
        <a:p>
          <a:endParaRPr lang="zh-TW" altLang="en-US"/>
        </a:p>
      </dgm:t>
    </dgm:pt>
    <dgm:pt modelId="{8EBAD41D-E276-46FE-9E6A-45512EB24883}">
      <dgm:prSet phldrT="[文字]" custT="1"/>
      <dgm:spPr>
        <a:xfrm>
          <a:off x="6746986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處理業收受流向清冊與廢四機，並於</a:t>
          </a:r>
          <a:r>
            <a:rPr lang="en-US" altLang="zh-TW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7</a:t>
          </a: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個工作日內上網點收。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9763B6FD-5EFB-4942-804E-75763D18F748}" type="parTrans" cxnId="{94F31251-081B-44A0-85C9-9AD95846A03A}">
      <dgm:prSet/>
      <dgm:spPr/>
      <dgm:t>
        <a:bodyPr/>
        <a:lstStyle/>
        <a:p>
          <a:endParaRPr lang="zh-TW" altLang="en-US"/>
        </a:p>
      </dgm:t>
    </dgm:pt>
    <dgm:pt modelId="{38BC49B2-21FB-43C1-9BE3-3AFC126C655F}" type="sibTrans" cxnId="{94F31251-081B-44A0-85C9-9AD95846A03A}">
      <dgm:prSet/>
      <dgm:spPr/>
      <dgm:t>
        <a:bodyPr/>
        <a:lstStyle/>
        <a:p>
          <a:endParaRPr lang="zh-TW" altLang="en-US"/>
        </a:p>
      </dgm:t>
    </dgm:pt>
    <dgm:pt modelId="{E227CF59-1504-474B-AA6D-CB090C27FB3D}">
      <dgm:prSet phldrT="[文字]" custT="1"/>
      <dgm:spPr>
        <a:xfrm>
          <a:off x="6746986" y="1122677"/>
          <a:ext cx="1478756" cy="3271503"/>
        </a:xfrm>
        <a:solidFill>
          <a:srgbClr val="FEB80A">
            <a:alpha val="90000"/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EB80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微軟正黑體" pitchFamily="34" charset="-120"/>
              <a:ea typeface="微軟正黑體" pitchFamily="34" charset="-120"/>
              <a:cs typeface="+mn-cs"/>
            </a:rPr>
            <a:t>列印認證清冊，廢四機進廠處理。</a:t>
          </a:r>
          <a:endParaRPr lang="zh-TW" alt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D839A687-EFEB-492A-A655-9E44BA602AA1}" type="parTrans" cxnId="{36722B4A-287F-4F76-93DA-DD8EE96115BF}">
      <dgm:prSet/>
      <dgm:spPr/>
      <dgm:t>
        <a:bodyPr/>
        <a:lstStyle/>
        <a:p>
          <a:endParaRPr lang="zh-TW" altLang="en-US"/>
        </a:p>
      </dgm:t>
    </dgm:pt>
    <dgm:pt modelId="{96DB3600-D0E4-47E6-A319-E7A3B18A83F2}" type="sibTrans" cxnId="{36722B4A-287F-4F76-93DA-DD8EE96115BF}">
      <dgm:prSet/>
      <dgm:spPr/>
      <dgm:t>
        <a:bodyPr/>
        <a:lstStyle/>
        <a:p>
          <a:endParaRPr lang="zh-TW" altLang="en-US"/>
        </a:p>
      </dgm:t>
    </dgm:pt>
    <dgm:pt modelId="{5E0CC2DD-D82F-40BE-8165-697E87D16E42}" type="pres">
      <dgm:prSet presAssocID="{EA7B8528-19CB-4F4B-9E30-2F0D676972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37A2E2-037F-47BF-88A0-3B5A9C0EB954}" type="pres">
      <dgm:prSet presAssocID="{7067A3F8-ABCD-47AD-A284-EF720D2AE68A}" presName="composite" presStyleCnt="0"/>
      <dgm:spPr/>
    </dgm:pt>
    <dgm:pt modelId="{B3049EC6-9F5B-4BEF-B87B-2D7C7EF753C7}" type="pres">
      <dgm:prSet presAssocID="{7067A3F8-ABCD-47AD-A284-EF720D2AE68A}" presName="parTx" presStyleLbl="alignNode1" presStyleIdx="0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5F93D701-DF95-47AA-9AC9-D8E510E0049D}" type="pres">
      <dgm:prSet presAssocID="{7067A3F8-ABCD-47AD-A284-EF720D2AE68A}" presName="desTx" presStyleLbl="alignAccFollow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03795955-789D-4144-8320-7512CF57281C}" type="pres">
      <dgm:prSet presAssocID="{DCE9B5D9-B6D7-407C-8578-2F7F64F3A658}" presName="space" presStyleCnt="0"/>
      <dgm:spPr/>
    </dgm:pt>
    <dgm:pt modelId="{EABD2918-3042-4901-9822-CB2B094BD77A}" type="pres">
      <dgm:prSet presAssocID="{4B0355C8-25D7-4C8C-B408-1257622B0D2B}" presName="composite" presStyleCnt="0"/>
      <dgm:spPr/>
    </dgm:pt>
    <dgm:pt modelId="{614ADCDA-2B51-4564-BAA9-2481E18D9F62}" type="pres">
      <dgm:prSet presAssocID="{4B0355C8-25D7-4C8C-B408-1257622B0D2B}" presName="parTx" presStyleLbl="alignNode1" presStyleIdx="1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8B85DFCE-0855-4394-99E3-2E1D7F3A6B57}" type="pres">
      <dgm:prSet presAssocID="{4B0355C8-25D7-4C8C-B408-1257622B0D2B}" presName="desTx" presStyleLbl="alignAccFollow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06F05A1C-3261-47CB-99E3-4E420D4CE993}" type="pres">
      <dgm:prSet presAssocID="{0AA7CF20-EAC1-4567-9843-DF6344483E46}" presName="space" presStyleCnt="0"/>
      <dgm:spPr/>
    </dgm:pt>
    <dgm:pt modelId="{8C0B6552-0BDF-4ED5-B00A-BB1F1BBC6FEE}" type="pres">
      <dgm:prSet presAssocID="{3D495E47-7B95-4006-BA9F-97EDF854489B}" presName="composite" presStyleCnt="0"/>
      <dgm:spPr/>
    </dgm:pt>
    <dgm:pt modelId="{06A0E7C6-29F6-4D36-BE88-2D66876618FA}" type="pres">
      <dgm:prSet presAssocID="{3D495E47-7B95-4006-BA9F-97EDF854489B}" presName="parTx" presStyleLbl="alignNode1" presStyleIdx="2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18A367BA-BA42-4559-831D-55CB451377B1}" type="pres">
      <dgm:prSet presAssocID="{3D495E47-7B95-4006-BA9F-97EDF854489B}" presName="desTx" presStyleLbl="alignAccFollow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26EED2B1-8F05-49F6-ACAB-517B6D9E01C4}" type="pres">
      <dgm:prSet presAssocID="{67ED2637-9046-467D-B170-FB2E9C61D2FA}" presName="space" presStyleCnt="0"/>
      <dgm:spPr/>
    </dgm:pt>
    <dgm:pt modelId="{76E587C0-DFA7-4F73-9F0E-1FACEFC333A0}" type="pres">
      <dgm:prSet presAssocID="{81CB6DB2-9F9F-4C00-906B-DF6386267804}" presName="composite" presStyleCnt="0"/>
      <dgm:spPr/>
    </dgm:pt>
    <dgm:pt modelId="{122DAC71-0E0F-44B9-AD17-533644D0CD78}" type="pres">
      <dgm:prSet presAssocID="{81CB6DB2-9F9F-4C00-906B-DF6386267804}" presName="parTx" presStyleLbl="alignNode1" presStyleIdx="3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9449A5A7-6AA1-44E5-9A5C-74579141F8EE}" type="pres">
      <dgm:prSet presAssocID="{81CB6DB2-9F9F-4C00-906B-DF6386267804}" presName="desTx" presStyleLbl="alignAccFollow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81424C69-5B93-4D9E-8C41-1C298AB13FCF}" type="pres">
      <dgm:prSet presAssocID="{3FF510D0-E7F2-4024-877A-ABEB0EE56E6C}" presName="space" presStyleCnt="0"/>
      <dgm:spPr/>
    </dgm:pt>
    <dgm:pt modelId="{25FAB29E-CFE5-4289-AFB3-CA5D43F788AA}" type="pres">
      <dgm:prSet presAssocID="{874FDF1C-82D2-48DB-97F6-B612B2AFF02A}" presName="composite" presStyleCnt="0"/>
      <dgm:spPr/>
    </dgm:pt>
    <dgm:pt modelId="{7E59C121-5561-4A37-986B-B6D4239592FC}" type="pres">
      <dgm:prSet presAssocID="{874FDF1C-82D2-48DB-97F6-B612B2AFF02A}" presName="parTx" presStyleLbl="alignNode1" presStyleIdx="4" presStyleCnt="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C5D98AD-BB8D-4D23-9A51-91D566F08391}" type="pres">
      <dgm:prSet presAssocID="{874FDF1C-82D2-48DB-97F6-B612B2AFF02A}" presName="desTx" presStyleLbl="alignAccFollow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E7917795-EF57-44C3-9625-FB6F5C06934F}" srcId="{81CB6DB2-9F9F-4C00-906B-DF6386267804}" destId="{0AD13030-DB2F-41B0-A33C-995DDE53E139}" srcOrd="0" destOrd="0" parTransId="{14E9FB47-C649-4DC8-A95C-909244CA38F1}" sibTransId="{D0DD61CC-86A6-429A-A98F-FD906FEE84A0}"/>
    <dgm:cxn modelId="{1198BBF4-3295-4992-BF2C-A83A9D92AD06}" type="presOf" srcId="{EA7B8528-19CB-4F4B-9E30-2F0D67697225}" destId="{5E0CC2DD-D82F-40BE-8165-697E87D16E42}" srcOrd="0" destOrd="0" presId="urn:microsoft.com/office/officeart/2005/8/layout/hList1"/>
    <dgm:cxn modelId="{36722B4A-287F-4F76-93DA-DD8EE96115BF}" srcId="{874FDF1C-82D2-48DB-97F6-B612B2AFF02A}" destId="{E227CF59-1504-474B-AA6D-CB090C27FB3D}" srcOrd="2" destOrd="0" parTransId="{D839A687-EFEB-492A-A655-9E44BA602AA1}" sibTransId="{96DB3600-D0E4-47E6-A319-E7A3B18A83F2}"/>
    <dgm:cxn modelId="{3F5B606F-2325-4963-B1E4-9B4A7EF74C27}" type="presOf" srcId="{EF174F9E-072B-4E39-9B32-C3BC8552B688}" destId="{18A367BA-BA42-4559-831D-55CB451377B1}" srcOrd="0" destOrd="0" presId="urn:microsoft.com/office/officeart/2005/8/layout/hList1"/>
    <dgm:cxn modelId="{EF2D1C8C-0071-4C1C-93CA-8517BD8EE414}" type="presOf" srcId="{8EBAD41D-E276-46FE-9E6A-45512EB24883}" destId="{BC5D98AD-BB8D-4D23-9A51-91D566F08391}" srcOrd="0" destOrd="1" presId="urn:microsoft.com/office/officeart/2005/8/layout/hList1"/>
    <dgm:cxn modelId="{A4F843DA-ACE3-4BDF-96FD-6EAAFAFB0AC8}" srcId="{3D495E47-7B95-4006-BA9F-97EDF854489B}" destId="{1D6EDCFE-3572-4BA5-9D66-9F919C4A4818}" srcOrd="2" destOrd="0" parTransId="{D31FA019-DF54-4DAE-AFA9-55234057F69A}" sibTransId="{F3C85F5D-B7FC-4B52-A7B1-00EA551092E2}"/>
    <dgm:cxn modelId="{9CE02302-67FA-45C8-A78A-4E427CBD232B}" type="presOf" srcId="{9C7459EF-18CE-4EFA-8188-69C669473B6A}" destId="{BC5D98AD-BB8D-4D23-9A51-91D566F08391}" srcOrd="0" destOrd="0" presId="urn:microsoft.com/office/officeart/2005/8/layout/hList1"/>
    <dgm:cxn modelId="{C83D623C-EE92-4231-AC8F-175D078A6218}" srcId="{EA7B8528-19CB-4F4B-9E30-2F0D67697225}" destId="{874FDF1C-82D2-48DB-97F6-B612B2AFF02A}" srcOrd="4" destOrd="0" parTransId="{A828BB91-FAFA-40B1-B361-51CAD9DC3DC4}" sibTransId="{46716765-9AD4-4738-9FE1-F2CD3464E2AB}"/>
    <dgm:cxn modelId="{1864B533-956D-4D2A-8626-B95C193F1790}" srcId="{81CB6DB2-9F9F-4C00-906B-DF6386267804}" destId="{170E8FB1-6236-4138-9762-F6FE5018BFED}" srcOrd="1" destOrd="0" parTransId="{BFDD4B11-064B-4595-88A6-7C6C2CE67F95}" sibTransId="{D19D9901-B4DA-4727-8FF4-E0E7231A78F6}"/>
    <dgm:cxn modelId="{ADCEDE79-895A-4F21-A921-3FDC6703C13A}" srcId="{3D495E47-7B95-4006-BA9F-97EDF854489B}" destId="{40C7ABEE-324E-4123-980E-A4044C2F3864}" srcOrd="1" destOrd="0" parTransId="{1B688C2E-EB1F-4967-A68A-F47970F0F703}" sibTransId="{D383B5E8-D352-485E-A437-72DE373B23DA}"/>
    <dgm:cxn modelId="{257D340E-C846-4AF5-9AD5-B83627B2C3AA}" type="presOf" srcId="{81CB6DB2-9F9F-4C00-906B-DF6386267804}" destId="{122DAC71-0E0F-44B9-AD17-533644D0CD78}" srcOrd="0" destOrd="0" presId="urn:microsoft.com/office/officeart/2005/8/layout/hList1"/>
    <dgm:cxn modelId="{A58A5BAF-6FB4-4875-846B-239C991CEBA5}" type="presOf" srcId="{3D495E47-7B95-4006-BA9F-97EDF854489B}" destId="{06A0E7C6-29F6-4D36-BE88-2D66876618FA}" srcOrd="0" destOrd="0" presId="urn:microsoft.com/office/officeart/2005/8/layout/hList1"/>
    <dgm:cxn modelId="{94F31251-081B-44A0-85C9-9AD95846A03A}" srcId="{874FDF1C-82D2-48DB-97F6-B612B2AFF02A}" destId="{8EBAD41D-E276-46FE-9E6A-45512EB24883}" srcOrd="1" destOrd="0" parTransId="{9763B6FD-5EFB-4942-804E-75763D18F748}" sibTransId="{38BC49B2-21FB-43C1-9BE3-3AFC126C655F}"/>
    <dgm:cxn modelId="{C3F66254-F069-4BE6-96AB-8B0E3C4AA384}" srcId="{3D495E47-7B95-4006-BA9F-97EDF854489B}" destId="{EF174F9E-072B-4E39-9B32-C3BC8552B688}" srcOrd="0" destOrd="0" parTransId="{9B744F0B-2EE7-4FED-99BA-35434B5B82DC}" sibTransId="{7F588697-0C3D-45AD-9CD1-834BEBD2B267}"/>
    <dgm:cxn modelId="{5CB4C295-687B-42E5-B2FD-8CF645676B72}" type="presOf" srcId="{E992D8DA-799B-49BD-9BE5-C2CC1316EF12}" destId="{5F93D701-DF95-47AA-9AC9-D8E510E0049D}" srcOrd="0" destOrd="1" presId="urn:microsoft.com/office/officeart/2005/8/layout/hList1"/>
    <dgm:cxn modelId="{47559218-6138-40E2-B07D-72AA6C2938EE}" type="presOf" srcId="{7067A3F8-ABCD-47AD-A284-EF720D2AE68A}" destId="{B3049EC6-9F5B-4BEF-B87B-2D7C7EF753C7}" srcOrd="0" destOrd="0" presId="urn:microsoft.com/office/officeart/2005/8/layout/hList1"/>
    <dgm:cxn modelId="{5A228C73-A4D3-493D-A89E-0FDAF21D16C7}" type="presOf" srcId="{AAA08DD0-38AA-43D5-9318-CE82743B2981}" destId="{9449A5A7-6AA1-44E5-9A5C-74579141F8EE}" srcOrd="0" destOrd="2" presId="urn:microsoft.com/office/officeart/2005/8/layout/hList1"/>
    <dgm:cxn modelId="{3E9FF881-8277-4A15-BCAB-F29AEF113A33}" srcId="{7067A3F8-ABCD-47AD-A284-EF720D2AE68A}" destId="{F938284A-D506-43CF-8C3A-245B500572E5}" srcOrd="0" destOrd="0" parTransId="{F1B8B166-9ACD-406F-B8F1-8456C6030902}" sibTransId="{9389F1F8-2ECF-441A-B293-ABD9D0E91742}"/>
    <dgm:cxn modelId="{066FBE34-D45B-4F4A-9083-56E62D5F6375}" type="presOf" srcId="{0AD13030-DB2F-41B0-A33C-995DDE53E139}" destId="{9449A5A7-6AA1-44E5-9A5C-74579141F8EE}" srcOrd="0" destOrd="0" presId="urn:microsoft.com/office/officeart/2005/8/layout/hList1"/>
    <dgm:cxn modelId="{73AB38EE-21A4-4AF4-AF42-9CC8706A0278}" srcId="{7067A3F8-ABCD-47AD-A284-EF720D2AE68A}" destId="{7921E672-5441-49CB-997B-B26C6B60578C}" srcOrd="3" destOrd="0" parTransId="{39820257-1953-4CC1-986A-E80AE3140E38}" sibTransId="{3A7DD03C-E14F-40D5-B02C-2F95DC767CDC}"/>
    <dgm:cxn modelId="{8FE6E981-5A3F-4C98-ADF9-E56FD985A12B}" type="presOf" srcId="{4B0355C8-25D7-4C8C-B408-1257622B0D2B}" destId="{614ADCDA-2B51-4564-BAA9-2481E18D9F62}" srcOrd="0" destOrd="0" presId="urn:microsoft.com/office/officeart/2005/8/layout/hList1"/>
    <dgm:cxn modelId="{A421D5E1-87DE-4CC2-ACCD-8B93439E0F02}" srcId="{4B0355C8-25D7-4C8C-B408-1257622B0D2B}" destId="{4B794B23-3FE2-4115-B3BF-A6F05E55FCC2}" srcOrd="0" destOrd="0" parTransId="{7287BAC8-72ED-4F44-972E-F271D540C401}" sibTransId="{DE92E5E8-AD42-4362-BB09-E0983190139F}"/>
    <dgm:cxn modelId="{60DD690E-C7FA-4E2C-A5A3-94E184815999}" srcId="{7067A3F8-ABCD-47AD-A284-EF720D2AE68A}" destId="{E992D8DA-799B-49BD-9BE5-C2CC1316EF12}" srcOrd="1" destOrd="0" parTransId="{D867D949-2156-4BB2-AC2E-3BEC51887B76}" sibTransId="{4F321FFA-413A-4E08-B00E-13B3C03ADAF6}"/>
    <dgm:cxn modelId="{4DEF757B-AA32-48A6-937D-F955913DF624}" srcId="{EA7B8528-19CB-4F4B-9E30-2F0D67697225}" destId="{7067A3F8-ABCD-47AD-A284-EF720D2AE68A}" srcOrd="0" destOrd="0" parTransId="{BDE8C88C-6E4E-439F-9839-26F771226AE4}" sibTransId="{DCE9B5D9-B6D7-407C-8578-2F7F64F3A658}"/>
    <dgm:cxn modelId="{AC45163D-5359-4CD1-8984-90F33D671D12}" srcId="{4B0355C8-25D7-4C8C-B408-1257622B0D2B}" destId="{66D1DCDE-0893-4B3D-971D-D022880F0EEC}" srcOrd="1" destOrd="0" parTransId="{F069C8A9-80E2-49F5-9B0E-6A36374AB458}" sibTransId="{AB324B65-ADCA-48F4-8330-9C27A48743FD}"/>
    <dgm:cxn modelId="{17119306-5DBB-4CE8-8AFE-52B3C5D64FB0}" srcId="{7067A3F8-ABCD-47AD-A284-EF720D2AE68A}" destId="{ABADD47E-32FC-4C26-BA49-0D3CFEF372C4}" srcOrd="2" destOrd="0" parTransId="{D04B2C14-A191-4369-A1F4-3C4E095BC378}" sibTransId="{381CBDF0-928D-4847-ACBC-C386B6AF5996}"/>
    <dgm:cxn modelId="{6DA35F0B-1FDE-47C9-A9CD-13DFB3874219}" srcId="{EA7B8528-19CB-4F4B-9E30-2F0D67697225}" destId="{3D495E47-7B95-4006-BA9F-97EDF854489B}" srcOrd="2" destOrd="0" parTransId="{CB746116-702C-481A-A32D-A3F5CFB28A81}" sibTransId="{67ED2637-9046-467D-B170-FB2E9C61D2FA}"/>
    <dgm:cxn modelId="{0E8D6B1F-2A35-4BD3-9186-3C1A6D6C512E}" type="presOf" srcId="{4B794B23-3FE2-4115-B3BF-A6F05E55FCC2}" destId="{8B85DFCE-0855-4394-99E3-2E1D7F3A6B57}" srcOrd="0" destOrd="0" presId="urn:microsoft.com/office/officeart/2005/8/layout/hList1"/>
    <dgm:cxn modelId="{9A3320A3-81DA-4ED4-8176-FDFF7F4671EC}" srcId="{EA7B8528-19CB-4F4B-9E30-2F0D67697225}" destId="{81CB6DB2-9F9F-4C00-906B-DF6386267804}" srcOrd="3" destOrd="0" parTransId="{4D09831B-B4FB-414D-B722-F7EABCAC711E}" sibTransId="{3FF510D0-E7F2-4024-877A-ABEB0EE56E6C}"/>
    <dgm:cxn modelId="{EF045C6C-1B54-4B80-823F-5D2F23B26F3A}" type="presOf" srcId="{66D1DCDE-0893-4B3D-971D-D022880F0EEC}" destId="{8B85DFCE-0855-4394-99E3-2E1D7F3A6B57}" srcOrd="0" destOrd="1" presId="urn:microsoft.com/office/officeart/2005/8/layout/hList1"/>
    <dgm:cxn modelId="{C16AFD14-DE7C-469F-AAB0-728E7E81231A}" type="presOf" srcId="{40C7ABEE-324E-4123-980E-A4044C2F3864}" destId="{18A367BA-BA42-4559-831D-55CB451377B1}" srcOrd="0" destOrd="1" presId="urn:microsoft.com/office/officeart/2005/8/layout/hList1"/>
    <dgm:cxn modelId="{92AAE0B7-6060-41A1-8D46-BE00B8B29C4F}" type="presOf" srcId="{E227CF59-1504-474B-AA6D-CB090C27FB3D}" destId="{BC5D98AD-BB8D-4D23-9A51-91D566F08391}" srcOrd="0" destOrd="2" presId="urn:microsoft.com/office/officeart/2005/8/layout/hList1"/>
    <dgm:cxn modelId="{38CCFA43-044A-4645-B78B-BC672188DA0C}" type="presOf" srcId="{F938284A-D506-43CF-8C3A-245B500572E5}" destId="{5F93D701-DF95-47AA-9AC9-D8E510E0049D}" srcOrd="0" destOrd="0" presId="urn:microsoft.com/office/officeart/2005/8/layout/hList1"/>
    <dgm:cxn modelId="{526228AB-3327-4707-94CA-511EFA5CB5EE}" srcId="{EA7B8528-19CB-4F4B-9E30-2F0D67697225}" destId="{4B0355C8-25D7-4C8C-B408-1257622B0D2B}" srcOrd="1" destOrd="0" parTransId="{4B6A1B1A-347B-4CE5-822D-4953D8850F26}" sibTransId="{0AA7CF20-EAC1-4567-9843-DF6344483E46}"/>
    <dgm:cxn modelId="{38CE33AD-DCA9-4175-9321-1A15A2F6F21C}" type="presOf" srcId="{7921E672-5441-49CB-997B-B26C6B60578C}" destId="{5F93D701-DF95-47AA-9AC9-D8E510E0049D}" srcOrd="0" destOrd="3" presId="urn:microsoft.com/office/officeart/2005/8/layout/hList1"/>
    <dgm:cxn modelId="{F0A8DFB7-ED1A-48FC-97CB-98E5B9433AC5}" type="presOf" srcId="{874FDF1C-82D2-48DB-97F6-B612B2AFF02A}" destId="{7E59C121-5561-4A37-986B-B6D4239592FC}" srcOrd="0" destOrd="0" presId="urn:microsoft.com/office/officeart/2005/8/layout/hList1"/>
    <dgm:cxn modelId="{ABEB316D-10E9-4BFE-9A6E-7FA336A361D1}" srcId="{874FDF1C-82D2-48DB-97F6-B612B2AFF02A}" destId="{9C7459EF-18CE-4EFA-8188-69C669473B6A}" srcOrd="0" destOrd="0" parTransId="{560BCC17-A45B-48DF-83C7-7D44626D72DC}" sibTransId="{D608F613-E9A2-4A51-B418-A38025303D56}"/>
    <dgm:cxn modelId="{81A577AC-65B6-4F22-B6BF-5D99F7AC9054}" srcId="{81CB6DB2-9F9F-4C00-906B-DF6386267804}" destId="{AAA08DD0-38AA-43D5-9318-CE82743B2981}" srcOrd="2" destOrd="0" parTransId="{E9B3DE19-5070-47C9-A5FB-1D5878BB9C8F}" sibTransId="{9DA86450-A3E9-4C61-9404-0841D264E9BA}"/>
    <dgm:cxn modelId="{ABCAC446-F8B1-4C96-9DE3-2D84D5282736}" type="presOf" srcId="{ABADD47E-32FC-4C26-BA49-0D3CFEF372C4}" destId="{5F93D701-DF95-47AA-9AC9-D8E510E0049D}" srcOrd="0" destOrd="2" presId="urn:microsoft.com/office/officeart/2005/8/layout/hList1"/>
    <dgm:cxn modelId="{DE2E13E1-FD4F-4746-BFD9-EC61970466F7}" type="presOf" srcId="{170E8FB1-6236-4138-9762-F6FE5018BFED}" destId="{9449A5A7-6AA1-44E5-9A5C-74579141F8EE}" srcOrd="0" destOrd="1" presId="urn:microsoft.com/office/officeart/2005/8/layout/hList1"/>
    <dgm:cxn modelId="{05F7EA7C-381F-4326-B5E2-AFD3272D044C}" type="presOf" srcId="{1D6EDCFE-3572-4BA5-9D66-9F919C4A4818}" destId="{18A367BA-BA42-4559-831D-55CB451377B1}" srcOrd="0" destOrd="2" presId="urn:microsoft.com/office/officeart/2005/8/layout/hList1"/>
    <dgm:cxn modelId="{6063EAF0-0F1E-46D0-8D4F-3FDD6063A202}" type="presParOf" srcId="{5E0CC2DD-D82F-40BE-8165-697E87D16E42}" destId="{AE37A2E2-037F-47BF-88A0-3B5A9C0EB954}" srcOrd="0" destOrd="0" presId="urn:microsoft.com/office/officeart/2005/8/layout/hList1"/>
    <dgm:cxn modelId="{8B4B762D-8E42-48FF-9C04-A9CC37176F2E}" type="presParOf" srcId="{AE37A2E2-037F-47BF-88A0-3B5A9C0EB954}" destId="{B3049EC6-9F5B-4BEF-B87B-2D7C7EF753C7}" srcOrd="0" destOrd="0" presId="urn:microsoft.com/office/officeart/2005/8/layout/hList1"/>
    <dgm:cxn modelId="{16931369-3178-4D4F-B89B-483DE51639AE}" type="presParOf" srcId="{AE37A2E2-037F-47BF-88A0-3B5A9C0EB954}" destId="{5F93D701-DF95-47AA-9AC9-D8E510E0049D}" srcOrd="1" destOrd="0" presId="urn:microsoft.com/office/officeart/2005/8/layout/hList1"/>
    <dgm:cxn modelId="{3B9AB7C5-A2F5-407C-8898-24AE9BA37AD1}" type="presParOf" srcId="{5E0CC2DD-D82F-40BE-8165-697E87D16E42}" destId="{03795955-789D-4144-8320-7512CF57281C}" srcOrd="1" destOrd="0" presId="urn:microsoft.com/office/officeart/2005/8/layout/hList1"/>
    <dgm:cxn modelId="{B5141122-24F6-4DAB-BC1F-C06761CB7155}" type="presParOf" srcId="{5E0CC2DD-D82F-40BE-8165-697E87D16E42}" destId="{EABD2918-3042-4901-9822-CB2B094BD77A}" srcOrd="2" destOrd="0" presId="urn:microsoft.com/office/officeart/2005/8/layout/hList1"/>
    <dgm:cxn modelId="{508B547F-BAB6-490D-98C2-C8E3087AE945}" type="presParOf" srcId="{EABD2918-3042-4901-9822-CB2B094BD77A}" destId="{614ADCDA-2B51-4564-BAA9-2481E18D9F62}" srcOrd="0" destOrd="0" presId="urn:microsoft.com/office/officeart/2005/8/layout/hList1"/>
    <dgm:cxn modelId="{4B407750-B246-4508-939F-9F93E10B7496}" type="presParOf" srcId="{EABD2918-3042-4901-9822-CB2B094BD77A}" destId="{8B85DFCE-0855-4394-99E3-2E1D7F3A6B57}" srcOrd="1" destOrd="0" presId="urn:microsoft.com/office/officeart/2005/8/layout/hList1"/>
    <dgm:cxn modelId="{978E461E-A897-429C-8F9F-50C3185B8971}" type="presParOf" srcId="{5E0CC2DD-D82F-40BE-8165-697E87D16E42}" destId="{06F05A1C-3261-47CB-99E3-4E420D4CE993}" srcOrd="3" destOrd="0" presId="urn:microsoft.com/office/officeart/2005/8/layout/hList1"/>
    <dgm:cxn modelId="{69C771FD-1A70-42D3-A0B7-D7618CEE1657}" type="presParOf" srcId="{5E0CC2DD-D82F-40BE-8165-697E87D16E42}" destId="{8C0B6552-0BDF-4ED5-B00A-BB1F1BBC6FEE}" srcOrd="4" destOrd="0" presId="urn:microsoft.com/office/officeart/2005/8/layout/hList1"/>
    <dgm:cxn modelId="{8A0D0F6D-572F-4AF9-87F1-73AD033C2D0E}" type="presParOf" srcId="{8C0B6552-0BDF-4ED5-B00A-BB1F1BBC6FEE}" destId="{06A0E7C6-29F6-4D36-BE88-2D66876618FA}" srcOrd="0" destOrd="0" presId="urn:microsoft.com/office/officeart/2005/8/layout/hList1"/>
    <dgm:cxn modelId="{E938CFFD-34F8-459B-99D5-684B21ECB952}" type="presParOf" srcId="{8C0B6552-0BDF-4ED5-B00A-BB1F1BBC6FEE}" destId="{18A367BA-BA42-4559-831D-55CB451377B1}" srcOrd="1" destOrd="0" presId="urn:microsoft.com/office/officeart/2005/8/layout/hList1"/>
    <dgm:cxn modelId="{080D3C9F-FBA4-4FF2-AE2B-A469A667C2A3}" type="presParOf" srcId="{5E0CC2DD-D82F-40BE-8165-697E87D16E42}" destId="{26EED2B1-8F05-49F6-ACAB-517B6D9E01C4}" srcOrd="5" destOrd="0" presId="urn:microsoft.com/office/officeart/2005/8/layout/hList1"/>
    <dgm:cxn modelId="{549B25A1-EBE7-4ED6-8B3F-A84483373E23}" type="presParOf" srcId="{5E0CC2DD-D82F-40BE-8165-697E87D16E42}" destId="{76E587C0-DFA7-4F73-9F0E-1FACEFC333A0}" srcOrd="6" destOrd="0" presId="urn:microsoft.com/office/officeart/2005/8/layout/hList1"/>
    <dgm:cxn modelId="{9F4D3A00-3C7B-44CF-9FEF-A72C8C716E24}" type="presParOf" srcId="{76E587C0-DFA7-4F73-9F0E-1FACEFC333A0}" destId="{122DAC71-0E0F-44B9-AD17-533644D0CD78}" srcOrd="0" destOrd="0" presId="urn:microsoft.com/office/officeart/2005/8/layout/hList1"/>
    <dgm:cxn modelId="{3292F0A4-22D0-4836-B28B-B106F0DCE8F8}" type="presParOf" srcId="{76E587C0-DFA7-4F73-9F0E-1FACEFC333A0}" destId="{9449A5A7-6AA1-44E5-9A5C-74579141F8EE}" srcOrd="1" destOrd="0" presId="urn:microsoft.com/office/officeart/2005/8/layout/hList1"/>
    <dgm:cxn modelId="{A8E6705F-D8B8-40D1-8CC5-E594250E2792}" type="presParOf" srcId="{5E0CC2DD-D82F-40BE-8165-697E87D16E42}" destId="{81424C69-5B93-4D9E-8C41-1C298AB13FCF}" srcOrd="7" destOrd="0" presId="urn:microsoft.com/office/officeart/2005/8/layout/hList1"/>
    <dgm:cxn modelId="{CADFADF4-C4AB-48B7-8B7A-4DA7427F58FA}" type="presParOf" srcId="{5E0CC2DD-D82F-40BE-8165-697E87D16E42}" destId="{25FAB29E-CFE5-4289-AFB3-CA5D43F788AA}" srcOrd="8" destOrd="0" presId="urn:microsoft.com/office/officeart/2005/8/layout/hList1"/>
    <dgm:cxn modelId="{293C890E-0698-4D54-90CC-CEFE2607BFB5}" type="presParOf" srcId="{25FAB29E-CFE5-4289-AFB3-CA5D43F788AA}" destId="{7E59C121-5561-4A37-986B-B6D4239592FC}" srcOrd="0" destOrd="0" presId="urn:microsoft.com/office/officeart/2005/8/layout/hList1"/>
    <dgm:cxn modelId="{53BDDF54-1975-4E60-8DC6-FD977E75D2B3}" type="presParOf" srcId="{25FAB29E-CFE5-4289-AFB3-CA5D43F788AA}" destId="{BC5D98AD-BB8D-4D23-9A51-91D566F083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F984A-F6A1-4B2F-A5CD-B1901DEDECF8}" type="datetimeFigureOut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7701-FEB0-4F18-B65F-F1AC8FD03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18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7701-FEB0-4F18-B65F-F1AC8FD0322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80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7701-FEB0-4F18-B65F-F1AC8FD0322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56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紅圈兩處  因洋流漩渦形成聚集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8E11B-D508-44CE-847B-065F20F77100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9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50F24-A1BF-4355-9037-64377A6F5B0F}" type="slidenum">
              <a:rPr lang="en-US" altLang="zh-TW"/>
              <a:pPr/>
              <a:t>22</a:t>
            </a:fld>
            <a:endParaRPr lang="en-US" altLang="zh-TW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50F24-A1BF-4355-9037-64377A6F5B0F}" type="slidenum">
              <a:rPr lang="en-US" altLang="zh-TW"/>
              <a:pPr/>
              <a:t>23</a:t>
            </a:fld>
            <a:endParaRPr lang="en-US" altLang="zh-TW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50F24-A1BF-4355-9037-64377A6F5B0F}" type="slidenum">
              <a:rPr lang="en-US" altLang="zh-TW"/>
              <a:pPr/>
              <a:t>24</a:t>
            </a:fld>
            <a:endParaRPr lang="en-US" altLang="zh-TW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 userDrawn="1"/>
        </p:nvSpPr>
        <p:spPr>
          <a:xfrm>
            <a:off x="-492" y="1911673"/>
            <a:ext cx="9144000" cy="3315421"/>
          </a:xfrm>
          <a:prstGeom prst="roundRect">
            <a:avLst>
              <a:gd name="adj" fmla="val 6795"/>
            </a:avLst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 flipV="1">
            <a:off x="0" y="6557210"/>
            <a:ext cx="2937628" cy="3001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 flipV="1">
            <a:off x="3103186" y="6557210"/>
            <a:ext cx="2937628" cy="3001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 flipV="1">
            <a:off x="6206372" y="6557210"/>
            <a:ext cx="2937628" cy="3001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8605"/>
            <a:ext cx="7772400" cy="1542491"/>
          </a:xfrm>
        </p:spPr>
        <p:txBody>
          <a:bodyPr anchor="ctr" anchorCtr="0">
            <a:noAutofit/>
          </a:bodyPr>
          <a:lstStyle>
            <a:lvl1pPr algn="ctr"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34118"/>
            <a:ext cx="6858000" cy="87405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AF9AF5-3867-455C-BEF6-CBB34D6645B8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3278" y="646463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623A07-8517-49F3-9DCC-4A4570E77CA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6564"/>
            <a:ext cx="3752284" cy="8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C9776E-A4E9-4CA5-9FA9-5FCC4FD5AF83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2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DE2C8F-1929-46E7-BBAA-E21EF337ABE6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95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67C85E-E5A0-4221-80B9-D8FC93AF7958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6" y="5992536"/>
            <a:ext cx="2103090" cy="4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2A73DD-8DC1-43B0-A167-693D3DAA6B11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41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D2129A-7A50-4596-8B50-349FDB5CA851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34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3274B7-59F2-40F9-9DBA-E276A1A976CC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1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2E209A-F441-4388-AC8B-9B42C0514A51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3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B39FE3-7C6F-4878-AE07-6D5D7D69B98F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16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EFED8E-B8F0-402A-943F-6032B374B04D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05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FD12918-649E-4149-9F0C-FB7396D328FB}" type="datetime1">
              <a:rPr lang="zh-TW" altLang="en-US" smtClean="0"/>
              <a:t>2018/7/27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6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 userDrawn="1"/>
        </p:nvGrpSpPr>
        <p:grpSpPr>
          <a:xfrm>
            <a:off x="0" y="6547424"/>
            <a:ext cx="9144000" cy="255940"/>
            <a:chOff x="0" y="6557210"/>
            <a:chExt cx="9144000" cy="300135"/>
          </a:xfrm>
        </p:grpSpPr>
        <p:sp>
          <p:nvSpPr>
            <p:cNvPr id="18" name="矩形 17"/>
            <p:cNvSpPr/>
            <p:nvPr userDrawn="1"/>
          </p:nvSpPr>
          <p:spPr>
            <a:xfrm flipV="1">
              <a:off x="0" y="6557210"/>
              <a:ext cx="2937628" cy="3001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 userDrawn="1"/>
          </p:nvSpPr>
          <p:spPr>
            <a:xfrm flipV="1">
              <a:off x="3103186" y="6557210"/>
              <a:ext cx="2937628" cy="3001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 userDrawn="1"/>
          </p:nvSpPr>
          <p:spPr>
            <a:xfrm flipV="1">
              <a:off x="6206372" y="6557210"/>
              <a:ext cx="2937628" cy="3001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79" y="365127"/>
            <a:ext cx="8823158" cy="90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79" y="1468186"/>
            <a:ext cx="8823157" cy="4708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5620" y="64655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453BDE6-CC3E-4020-97B2-66A3AF0065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12" name="群組 11"/>
          <p:cNvGrpSpPr/>
          <p:nvPr userDrawn="1"/>
        </p:nvGrpSpPr>
        <p:grpSpPr>
          <a:xfrm>
            <a:off x="0" y="0"/>
            <a:ext cx="9144000" cy="235131"/>
            <a:chOff x="0" y="0"/>
            <a:chExt cx="12192000" cy="235131"/>
          </a:xfrm>
        </p:grpSpPr>
        <p:sp>
          <p:nvSpPr>
            <p:cNvPr id="13" name="FLYING IMPRESSION FID FEIZHAO    qq:1964271550"/>
            <p:cNvSpPr>
              <a:spLocks/>
            </p:cNvSpPr>
            <p:nvPr/>
          </p:nvSpPr>
          <p:spPr bwMode="auto">
            <a:xfrm>
              <a:off x="0" y="0"/>
              <a:ext cx="2289256" cy="235131"/>
            </a:xfrm>
            <a:prstGeom prst="rect">
              <a:avLst/>
            </a:prstGeom>
            <a:solidFill>
              <a:srgbClr val="33C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LYING IMPRESSION FID FEIZHAO    qq:1964271550"/>
            <p:cNvSpPr>
              <a:spLocks/>
            </p:cNvSpPr>
            <p:nvPr/>
          </p:nvSpPr>
          <p:spPr bwMode="auto">
            <a:xfrm>
              <a:off x="2470201" y="0"/>
              <a:ext cx="2289256" cy="235131"/>
            </a:xfrm>
            <a:prstGeom prst="rect">
              <a:avLst/>
            </a:prstGeom>
            <a:solidFill>
              <a:srgbClr val="FCB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LYING IMPRESSION FID FEIZHAO    qq:1964271550"/>
            <p:cNvSpPr>
              <a:spLocks/>
            </p:cNvSpPr>
            <p:nvPr/>
          </p:nvSpPr>
          <p:spPr bwMode="auto">
            <a:xfrm>
              <a:off x="4965079" y="0"/>
              <a:ext cx="2261840" cy="235131"/>
            </a:xfrm>
            <a:prstGeom prst="rect">
              <a:avLst/>
            </a:prstGeom>
            <a:solidFill>
              <a:srgbClr val="EB5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LYING IMPRESSION FID FEIZHAO    qq:1964271550"/>
            <p:cNvSpPr>
              <a:spLocks/>
            </p:cNvSpPr>
            <p:nvPr/>
          </p:nvSpPr>
          <p:spPr bwMode="auto">
            <a:xfrm>
              <a:off x="7432540" y="0"/>
              <a:ext cx="2289256" cy="235131"/>
            </a:xfrm>
            <a:prstGeom prst="rect">
              <a:avLst/>
            </a:prstGeom>
            <a:solidFill>
              <a:srgbClr val="52C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LYING IMPRESSION FID FEIZHAO    qq:1964271550"/>
            <p:cNvSpPr>
              <a:spLocks/>
            </p:cNvSpPr>
            <p:nvPr/>
          </p:nvSpPr>
          <p:spPr bwMode="auto">
            <a:xfrm>
              <a:off x="9902744" y="0"/>
              <a:ext cx="2289256" cy="235131"/>
            </a:xfrm>
            <a:prstGeom prst="rect">
              <a:avLst/>
            </a:prstGeom>
            <a:solidFill>
              <a:srgbClr val="36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160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-weee.epa.gov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3.wdp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491" y="2174957"/>
            <a:ext cx="8294427" cy="1542491"/>
          </a:xfrm>
        </p:spPr>
        <p:txBody>
          <a:bodyPr/>
          <a:lstStyle/>
          <a:p>
            <a:r>
              <a:rPr lang="zh-TW" altLang="en-US" b="1" dirty="0"/>
              <a:t>廢四機回收</a:t>
            </a:r>
            <a:r>
              <a:rPr lang="zh-TW" altLang="en-US" b="1" dirty="0" smtClean="0"/>
              <a:t>政策</a:t>
            </a:r>
            <a:r>
              <a:rPr lang="en-US" altLang="zh-TW" b="1" dirty="0" smtClean="0"/>
              <a:t>-</a:t>
            </a:r>
            <a:br>
              <a:rPr lang="en-US" altLang="zh-TW" b="1" dirty="0" smtClean="0"/>
            </a:br>
            <a:r>
              <a:rPr lang="zh-TW" altLang="en-US" b="1" dirty="0"/>
              <a:t>電子電器</a:t>
            </a:r>
            <a:r>
              <a:rPr lang="zh-TW" altLang="en-US" b="1" dirty="0" smtClean="0"/>
              <a:t>販賣業者輔導說明會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/>
              <a:t>環保署回收基管會</a:t>
            </a:r>
            <a:endParaRPr lang="en-US" altLang="zh-TW" b="1" dirty="0" smtClean="0"/>
          </a:p>
          <a:p>
            <a:r>
              <a:rPr lang="en-US" altLang="zh-TW" b="1" dirty="0" smtClean="0"/>
              <a:t>107</a:t>
            </a:r>
            <a:r>
              <a:rPr lang="zh-TW" altLang="en-US" b="1" dirty="0" smtClean="0"/>
              <a:t>年</a:t>
            </a:r>
            <a:r>
              <a:rPr lang="en-US" altLang="zh-TW" b="1" dirty="0" smtClean="0"/>
              <a:t>7</a:t>
            </a:r>
            <a:r>
              <a:rPr lang="zh-TW" altLang="en-US" b="1" dirty="0" smtClean="0"/>
              <a:t>月</a:t>
            </a:r>
            <a:r>
              <a:rPr lang="en-US" altLang="zh-TW" b="1" dirty="0" smtClean="0"/>
              <a:t>17</a:t>
            </a:r>
            <a:r>
              <a:rPr lang="zh-TW" altLang="en-US" b="1" dirty="0" smtClean="0"/>
              <a:t>日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61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7B09-DD36-4DB9-9260-1020BBB5E99B}" type="slidenum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73150" y="981077"/>
            <a:ext cx="4751388" cy="576263"/>
          </a:xfrm>
          <a:prstGeom prst="roundRect">
            <a:avLst>
              <a:gd name="adj" fmla="val 45519"/>
            </a:avLst>
          </a:prstGeo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回收廢四機交付期限</a:t>
            </a:r>
          </a:p>
        </p:txBody>
      </p:sp>
      <p:pic>
        <p:nvPicPr>
          <p:cNvPr id="7" name="Picture 3" descr="C:\Documents and Settings\acer\桌面\簡報檔\point\arrow_set\arrow03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993777"/>
            <a:ext cx="11001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9098" y="265115"/>
            <a:ext cx="7720190" cy="714375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遵行事項條文說明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(7/8)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900114" y="1757363"/>
            <a:ext cx="7245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販賣業者自消費者處回收清除之廢四機，</a:t>
            </a:r>
            <a:r>
              <a:rPr lang="zh-TW" altLang="zh-TW" sz="2400" u="sng">
                <a:latin typeface="微軟正黑體" pitchFamily="34" charset="-120"/>
                <a:ea typeface="微軟正黑體" pitchFamily="34" charset="-120"/>
              </a:rPr>
              <a:t>應自回收日次日起</a:t>
            </a:r>
            <a:r>
              <a:rPr lang="zh-TW" altLang="zh-TW" sz="2400" b="1" u="sng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三個月內</a:t>
            </a:r>
            <a:r>
              <a:rPr lang="zh-TW" altLang="zh-TW" sz="2400">
                <a:latin typeface="微軟正黑體" pitchFamily="34" charset="-120"/>
                <a:ea typeface="微軟正黑體" pitchFamily="34" charset="-120"/>
              </a:rPr>
              <a:t>交付取得應回收廢棄物回收、處理業登記證之回收、處理業者，或本法第五條之執行機關。</a:t>
            </a:r>
            <a:endParaRPr lang="zh-TW" altLang="en-US" sz="240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44615" r="19576" b="26154"/>
          <a:stretch>
            <a:fillRect/>
          </a:stretch>
        </p:blipFill>
        <p:spPr bwMode="auto">
          <a:xfrm>
            <a:off x="1185863" y="3154363"/>
            <a:ext cx="333216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87"/>
          <p:cNvSpPr>
            <a:spLocks noChangeArrowheads="1"/>
          </p:cNvSpPr>
          <p:nvPr/>
        </p:nvSpPr>
        <p:spPr bwMode="auto">
          <a:xfrm>
            <a:off x="827635" y="4884994"/>
            <a:ext cx="1483766" cy="413057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販賣業者</a:t>
            </a:r>
          </a:p>
        </p:txBody>
      </p:sp>
      <p:sp>
        <p:nvSpPr>
          <p:cNvPr id="12" name="AutoShape 187"/>
          <p:cNvSpPr>
            <a:spLocks noChangeArrowheads="1"/>
          </p:cNvSpPr>
          <p:nvPr/>
        </p:nvSpPr>
        <p:spPr bwMode="auto">
          <a:xfrm>
            <a:off x="4039542" y="4623469"/>
            <a:ext cx="4636914" cy="936104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取得應回收廢棄物回收、處理業登記證之回收、處理業者，或地方環保局</a:t>
            </a:r>
          </a:p>
        </p:txBody>
      </p:sp>
      <p:cxnSp>
        <p:nvCxnSpPr>
          <p:cNvPr id="13" name="肘形接點 12"/>
          <p:cNvCxnSpPr/>
          <p:nvPr/>
        </p:nvCxnSpPr>
        <p:spPr>
          <a:xfrm>
            <a:off x="2311400" y="5089525"/>
            <a:ext cx="1728788" cy="1588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0"/>
          <p:cNvSpPr>
            <a:spLocks noChangeArrowheads="1"/>
          </p:cNvSpPr>
          <p:nvPr/>
        </p:nvSpPr>
        <p:spPr bwMode="auto">
          <a:xfrm>
            <a:off x="2203450" y="5559425"/>
            <a:ext cx="1728788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kumimoji="0" lang="zh-TW" altLang="en-US">
                <a:latin typeface="微軟正黑體" pitchFamily="34" charset="-120"/>
                <a:ea typeface="微軟正黑體" pitchFamily="34" charset="-120"/>
              </a:rPr>
              <a:t>應於回收廢四機次日起三個月內</a:t>
            </a: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71775" y="4883150"/>
            <a:ext cx="592138" cy="41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交付</a:t>
            </a:r>
          </a:p>
        </p:txBody>
      </p:sp>
    </p:spTree>
    <p:extLst>
      <p:ext uri="{BB962C8B-B14F-4D97-AF65-F5344CB8AC3E}">
        <p14:creationId xmlns:p14="http://schemas.microsoft.com/office/powerpoint/2010/main" val="23901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585789" y="4860927"/>
            <a:ext cx="8162925" cy="1319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u"/>
              <a:defRPr/>
            </a:pPr>
            <a:r>
              <a:rPr lang="zh-TW" altLang="zh-TW" sz="1800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販賣</a:t>
            </a:r>
            <a:r>
              <a:rPr lang="zh-TW" altLang="zh-TW" sz="18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業者回收之廢四機，應依本法相關規定予以妥善貯存，於回收、清除及貯存過程，不得有拆解之</a:t>
            </a:r>
            <a:r>
              <a:rPr lang="zh-TW" altLang="zh-TW" sz="1800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行為</a:t>
            </a:r>
            <a:endParaRPr lang="zh-TW" altLang="zh-TW" sz="1800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en-US" altLang="zh-TW" sz="1800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18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於交付電子電器時應依</a:t>
            </a:r>
            <a:r>
              <a:rPr lang="zh-TW" altLang="en-US" sz="18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消費者</a:t>
            </a:r>
            <a:r>
              <a:rPr lang="zh-TW" altLang="zh-TW" sz="18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權益</a:t>
            </a:r>
            <a:r>
              <a:rPr lang="zh-TW" altLang="en-US" sz="18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須知</a:t>
            </a:r>
            <a:r>
              <a:rPr lang="zh-TW" altLang="zh-TW" sz="18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zh-TW" altLang="zh-TW" sz="1800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提供服務</a:t>
            </a:r>
            <a:endParaRPr lang="zh-TW" altLang="zh-TW" sz="1800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zh-TW" altLang="zh-TW" sz="1800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回收</a:t>
            </a:r>
            <a:r>
              <a:rPr lang="zh-TW" altLang="zh-TW" sz="1800" kern="12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聯單填寫不</a:t>
            </a:r>
            <a:r>
              <a:rPr lang="zh-TW" altLang="zh-TW" sz="1800" kern="12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實</a:t>
            </a:r>
            <a:endParaRPr lang="zh-TW" altLang="zh-TW" sz="1800" kern="12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38ACEA61-2AE0-4855-9D9C-09DDE8DB5642}" type="slidenum">
              <a:rPr kumimoji="0" lang="en-US" altLang="zh-TW" sz="1200" smtClean="0">
                <a:latin typeface="Garamond" pitchFamily="18" charset="0"/>
                <a:ea typeface="新細明體" pitchFamily="18" charset="-120"/>
              </a:rPr>
              <a:pPr/>
              <a:t>11</a:t>
            </a:fld>
            <a:endParaRPr kumimoji="0" lang="en-US" altLang="zh-TW" sz="1200" smtClean="0"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522413" y="858838"/>
            <a:ext cx="3671887" cy="576262"/>
          </a:xfrm>
          <a:prstGeom prst="roundRect">
            <a:avLst>
              <a:gd name="adj" fmla="val 45519"/>
            </a:avLst>
          </a:prstGeo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相關罰則</a:t>
            </a:r>
          </a:p>
        </p:txBody>
      </p:sp>
      <p:pic>
        <p:nvPicPr>
          <p:cNvPr id="38917" name="Picture 3" descr="C:\Documents and Settings\acer\桌面\簡報檔\point\arrow_set\arrow03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871538"/>
            <a:ext cx="11001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矩形 6"/>
          <p:cNvSpPr>
            <a:spLocks noChangeArrowheads="1"/>
          </p:cNvSpPr>
          <p:nvPr/>
        </p:nvSpPr>
        <p:spPr bwMode="auto">
          <a:xfrm>
            <a:off x="107950" y="1422402"/>
            <a:ext cx="89281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若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違反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同一公告事項二、四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、五、六前四次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先施以書面勸導改善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。於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三個月內累計達五次者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；經處分後，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重新計算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919" name="矩形 7"/>
          <p:cNvSpPr>
            <a:spLocks noChangeArrowheads="1"/>
          </p:cNvSpPr>
          <p:nvPr/>
        </p:nvSpPr>
        <p:spPr bwMode="auto">
          <a:xfrm>
            <a:off x="142875" y="3860802"/>
            <a:ext cx="885825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FF0000"/>
              </a:buClr>
              <a:buSzPct val="80000"/>
              <a:buFont typeface="Wingdings" pitchFamily="2" charset="2"/>
              <a:buChar char="ü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若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違反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下列情形之一者，處新臺幣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六萬元以上三十萬元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以下罰鍰；經限期改善，屆期仍未完成改善者，按日連續處罰：</a:t>
            </a:r>
          </a:p>
        </p:txBody>
      </p:sp>
      <p:sp>
        <p:nvSpPr>
          <p:cNvPr id="389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9993" y="157165"/>
            <a:ext cx="7749295" cy="714375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遵行事項條文說明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(8/8)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585789" y="2357438"/>
            <a:ext cx="8162925" cy="13589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u"/>
              <a:defRPr/>
            </a:pPr>
            <a:r>
              <a:rPr lang="zh-TW" altLang="en-US" sz="18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設置資源回收設施及相關標示</a:t>
            </a:r>
            <a:endParaRPr lang="en-US" altLang="zh-TW" sz="18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zh-TW" altLang="en-US" sz="18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宣</a:t>
            </a:r>
            <a:r>
              <a:rPr lang="zh-TW" altLang="en-US" sz="1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達消費者權益須知</a:t>
            </a:r>
            <a:r>
              <a:rPr lang="zh-TW" altLang="en-US" sz="18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內容</a:t>
            </a:r>
            <a:endParaRPr lang="en-US" altLang="zh-TW" sz="18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zh-TW" altLang="en-US" sz="1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填寫「廢四機回收聯單</a:t>
            </a:r>
            <a:r>
              <a:rPr lang="zh-TW" altLang="en-US" sz="18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18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u"/>
              <a:defRPr/>
            </a:pPr>
            <a:r>
              <a:rPr lang="zh-TW" altLang="en-US" sz="18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回收之廢四機三個月內交付取得合格登記證之回收處理業者</a:t>
            </a:r>
            <a:endParaRPr lang="zh-TW" altLang="zh-TW" sz="180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41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1" y="1524000"/>
            <a:ext cx="8606790" cy="266700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廢四機回收聯單</a:t>
            </a:r>
            <a:endParaRPr lang="en-US" altLang="zh-TW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填寫說明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8575" eaLnBrk="0" hangingPunct="0">
              <a:defRPr/>
            </a:pPr>
            <a:fld id="{90071B31-4FFA-478C-94FF-7D635346F43D}" type="slidenum">
              <a:rPr kumimoji="1" lang="en-US" altLang="zh-TW" sz="1250" spc="95">
                <a:latin typeface="Courier New"/>
                <a:cs typeface="Courier New"/>
              </a:rPr>
              <a:pPr marL="28575" eaLnBrk="0" hangingPunct="0">
                <a:defRPr/>
              </a:pPr>
              <a:t>12</a:t>
            </a:fld>
            <a:endParaRPr kumimoji="1" lang="zh-TW" altLang="en-US" sz="12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1026" name="Picture 2" descr="C:\Users\eva\AppData\Local\Microsoft\Windows\Temporary Internet Files\Content.IE5\JID3IUIC\gatag-000053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36" y="4191477"/>
            <a:ext cx="2684989" cy="17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8575" eaLnBrk="0" hangingPunct="0">
              <a:defRPr/>
            </a:pPr>
            <a:fld id="{90071B31-4FFA-478C-94FF-7D635346F43D}" type="slidenum">
              <a:rPr kumimoji="1" lang="en-US" altLang="zh-TW" sz="1250" spc="95">
                <a:latin typeface="Courier New"/>
                <a:cs typeface="Courier New"/>
              </a:rPr>
              <a:pPr marL="28575" eaLnBrk="0" hangingPunct="0">
                <a:defRPr/>
              </a:pPr>
              <a:t>13</a:t>
            </a:fld>
            <a:endParaRPr kumimoji="1" lang="zh-TW" altLang="en-US" sz="12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7" name="Picture 9" descr="C:\Users\黛黛\Desktop\擷取圖片\圖片 1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40"/>
            <a:ext cx="91916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Z:\劉倩作業區\監控中心時期\##模板\魔術幻手\半透明PNG水印素材(1200多張)\ni_png_02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023">
            <a:off x="7804151" y="3935413"/>
            <a:ext cx="12477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Z:\劉倩作業區\監控中心時期\##模板\魔術幻手\半透明PNG水印素材(2000多張)\ni_png_2_13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974975"/>
            <a:ext cx="355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Z:\劉倩作業區\監控中心時期\##模板\魔術幻手\半透明PNG水印素材(2000多張)\ni_png_2_13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4" y="2976563"/>
            <a:ext cx="3571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3"/>
          <p:cNvSpPr txBox="1">
            <a:spLocks noChangeArrowheads="1"/>
          </p:cNvSpPr>
          <p:nvPr/>
        </p:nvSpPr>
        <p:spPr bwMode="auto">
          <a:xfrm>
            <a:off x="7948614" y="3228975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日立</a:t>
            </a:r>
          </a:p>
        </p:txBody>
      </p:sp>
      <p:sp>
        <p:nvSpPr>
          <p:cNvPr id="12" name="圓角矩形圖說文字 11"/>
          <p:cNvSpPr>
            <a:spLocks noChangeArrowheads="1"/>
          </p:cNvSpPr>
          <p:nvPr/>
        </p:nvSpPr>
        <p:spPr bwMode="auto">
          <a:xfrm>
            <a:off x="4595814" y="549277"/>
            <a:ext cx="4541837" cy="1001713"/>
          </a:xfrm>
          <a:prstGeom prst="wedgeRoundRectCallout">
            <a:avLst>
              <a:gd name="adj1" fmla="val -10426"/>
              <a:gd name="adj2" fmla="val 88144"/>
              <a:gd name="adj3" fmla="val 16667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19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聯單含英文數字編碼共</a:t>
            </a:r>
            <a:r>
              <a:rPr lang="en-US" altLang="zh-TW" sz="19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9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碼</a:t>
            </a:r>
            <a:endParaRPr lang="en-US" altLang="zh-TW" sz="1900" b="1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9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環保署印製</a:t>
            </a:r>
            <a:r>
              <a:rPr lang="en-US" altLang="zh-TW" sz="19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en-US" altLang="zh-TW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碼</a:t>
            </a:r>
            <a:r>
              <a:rPr lang="en-US" altLang="zh-TW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+7</a:t>
            </a:r>
            <a:r>
              <a:rPr lang="zh-TW" altLang="en-US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碼數字</a:t>
            </a:r>
            <a:endParaRPr lang="en-US" altLang="zh-TW" sz="19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19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業者取號印製</a:t>
            </a:r>
            <a:r>
              <a:rPr lang="en-US" altLang="zh-TW" sz="19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en-US" altLang="zh-TW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碼</a:t>
            </a:r>
            <a:r>
              <a:rPr lang="en-US" altLang="zh-TW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+6</a:t>
            </a:r>
            <a:r>
              <a:rPr lang="zh-TW" altLang="en-US" sz="19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碼數字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4433888" y="1846264"/>
            <a:ext cx="4535487" cy="6617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8"/>
          <p:cNvSpPr txBox="1">
            <a:spLocks noChangeArrowheads="1"/>
          </p:cNvSpPr>
          <p:nvPr/>
        </p:nvSpPr>
        <p:spPr bwMode="auto">
          <a:xfrm>
            <a:off x="2055813" y="2076450"/>
            <a:ext cx="336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2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9"/>
          <p:cNvSpPr txBox="1">
            <a:spLocks noChangeArrowheads="1"/>
          </p:cNvSpPr>
          <p:nvPr/>
        </p:nvSpPr>
        <p:spPr bwMode="auto">
          <a:xfrm>
            <a:off x="2557463" y="2076450"/>
            <a:ext cx="489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endParaRPr lang="en-US" altLang="zh-TW" sz="2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20"/>
          <p:cNvSpPr txBox="1">
            <a:spLocks noChangeArrowheads="1"/>
          </p:cNvSpPr>
          <p:nvPr/>
        </p:nvSpPr>
        <p:spPr bwMode="auto">
          <a:xfrm>
            <a:off x="1354138" y="2076450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endParaRPr lang="zh-TW" altLang="en-US" sz="2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7332664" y="4549775"/>
            <a:ext cx="1804987" cy="1023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XXX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06400" y="266700"/>
            <a:ext cx="3517900" cy="1144588"/>
          </a:xfrm>
          <a:prstGeom prst="rect">
            <a:avLst/>
          </a:prstGeom>
          <a:gradFill>
            <a:gsLst>
              <a:gs pos="0">
                <a:srgbClr val="B6FAFC"/>
              </a:gs>
              <a:gs pos="50000">
                <a:srgbClr val="D7F8FD"/>
              </a:gs>
              <a:gs pos="100000">
                <a:srgbClr val="D7F8FD"/>
              </a:gs>
            </a:gsLst>
            <a:lin ang="5400000" scaled="0"/>
          </a:gradFill>
          <a:ln>
            <a:solidFill>
              <a:srgbClr val="FFCC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b="0" dirty="0" smtClean="0">
                <a:latin typeface="微軟正黑體" pitchFamily="34" charset="-120"/>
                <a:ea typeface="微軟正黑體" pitchFamily="34" charset="-120"/>
              </a:rPr>
              <a:t>自消費者家中回收</a:t>
            </a:r>
            <a:endParaRPr lang="en-US" altLang="zh-TW" sz="2800" b="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800" b="0" dirty="0" smtClean="0">
                <a:latin typeface="微軟正黑體" pitchFamily="34" charset="-120"/>
                <a:ea typeface="微軟正黑體" pitchFamily="34" charset="-120"/>
              </a:rPr>
              <a:t>廢四機，應填寫聯單</a:t>
            </a:r>
          </a:p>
        </p:txBody>
      </p:sp>
      <p:sp>
        <p:nvSpPr>
          <p:cNvPr id="19" name="框架 18"/>
          <p:cNvSpPr/>
          <p:nvPr/>
        </p:nvSpPr>
        <p:spPr>
          <a:xfrm>
            <a:off x="406400" y="247650"/>
            <a:ext cx="3517900" cy="1208088"/>
          </a:xfrm>
          <a:prstGeom prst="frame">
            <a:avLst>
              <a:gd name="adj1" fmla="val 4223"/>
            </a:avLst>
          </a:prstGeom>
          <a:ln>
            <a:solidFill>
              <a:srgbClr val="FB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89" y="1322389"/>
            <a:ext cx="2746375" cy="923925"/>
          </a:xfrm>
        </p:spPr>
        <p:txBody>
          <a:bodyPr anchor="ctr"/>
          <a:lstStyle/>
          <a:p>
            <a:pPr algn="l" eaLnBrk="1" hangingPunct="1"/>
            <a:r>
              <a:rPr lang="zh-TW" altLang="en-US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第一聯</a:t>
            </a:r>
            <a:r>
              <a:rPr lang="en-US" altLang="zh-TW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白色</a:t>
            </a:r>
            <a:r>
              <a:rPr lang="en-US" altLang="zh-TW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577851" y="2852738"/>
            <a:ext cx="8418513" cy="12049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837489" y="4964113"/>
            <a:ext cx="10747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000" dirty="0">
                <a:latin typeface="+mn-ea"/>
                <a:ea typeface="+mn-ea"/>
              </a:rPr>
              <a:t>王大有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238125" y="2097090"/>
            <a:ext cx="2911475" cy="3587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11"/>
          <p:cNvSpPr txBox="1">
            <a:spLocks noChangeArrowheads="1"/>
          </p:cNvSpPr>
          <p:nvPr/>
        </p:nvSpPr>
        <p:spPr bwMode="auto">
          <a:xfrm>
            <a:off x="107950" y="1743076"/>
            <a:ext cx="54854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5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endParaRPr lang="zh-TW" altLang="en-US" sz="350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11"/>
          <p:cNvSpPr txBox="1">
            <a:spLocks noChangeArrowheads="1"/>
          </p:cNvSpPr>
          <p:nvPr/>
        </p:nvSpPr>
        <p:spPr bwMode="auto">
          <a:xfrm>
            <a:off x="260350" y="2586039"/>
            <a:ext cx="54854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5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endParaRPr lang="zh-TW" altLang="en-US" sz="350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11"/>
          <p:cNvSpPr txBox="1">
            <a:spLocks noChangeArrowheads="1"/>
          </p:cNvSpPr>
          <p:nvPr/>
        </p:nvSpPr>
        <p:spPr bwMode="auto">
          <a:xfrm>
            <a:off x="7288214" y="5364164"/>
            <a:ext cx="54854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5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endParaRPr lang="zh-TW" altLang="en-US" sz="350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爆炸 1 26"/>
          <p:cNvSpPr/>
          <p:nvPr/>
        </p:nvSpPr>
        <p:spPr bwMode="auto">
          <a:xfrm rot="942969">
            <a:off x="4752976" y="2855914"/>
            <a:ext cx="2855913" cy="2079625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3600" dirty="0">
                <a:latin typeface="微軟正黑體" pitchFamily="34" charset="-120"/>
                <a:ea typeface="微軟正黑體" pitchFamily="34" charset="-120"/>
              </a:rPr>
              <a:t>販賣業</a:t>
            </a:r>
          </a:p>
        </p:txBody>
      </p:sp>
      <p:sp>
        <p:nvSpPr>
          <p:cNvPr id="28" name="爆炸 2 27"/>
          <p:cNvSpPr/>
          <p:nvPr/>
        </p:nvSpPr>
        <p:spPr>
          <a:xfrm rot="21237288">
            <a:off x="384175" y="5772152"/>
            <a:ext cx="3262313" cy="115252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一機一單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一單一號</a:t>
            </a:r>
          </a:p>
        </p:txBody>
      </p:sp>
      <p:sp>
        <p:nvSpPr>
          <p:cNvPr id="29" name="矩形 28"/>
          <p:cNvSpPr/>
          <p:nvPr/>
        </p:nvSpPr>
        <p:spPr>
          <a:xfrm>
            <a:off x="5652121" y="2188096"/>
            <a:ext cx="384795" cy="23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8575" eaLnBrk="0" hangingPunct="0">
              <a:defRPr/>
            </a:pPr>
            <a:fld id="{90071B31-4FFA-478C-94FF-7D635346F43D}" type="slidenum">
              <a:rPr kumimoji="1" lang="en-US" altLang="zh-TW" sz="1250" spc="95">
                <a:latin typeface="Courier New"/>
                <a:cs typeface="Courier New"/>
              </a:rPr>
              <a:pPr marL="28575" eaLnBrk="0" hangingPunct="0">
                <a:defRPr/>
              </a:pPr>
              <a:t>14</a:t>
            </a:fld>
            <a:endParaRPr kumimoji="1" lang="zh-TW" altLang="en-US" sz="12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174877"/>
            <a:ext cx="89598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1"/>
          <p:cNvGrpSpPr>
            <a:grpSpLocks/>
          </p:cNvGrpSpPr>
          <p:nvPr/>
        </p:nvGrpSpPr>
        <p:grpSpPr bwMode="auto">
          <a:xfrm>
            <a:off x="1302581" y="2393952"/>
            <a:ext cx="7014408" cy="1425711"/>
            <a:chOff x="1174299" y="1733510"/>
            <a:chExt cx="7015176" cy="1651067"/>
          </a:xfrm>
        </p:grpSpPr>
        <p:sp>
          <p:nvSpPr>
            <p:cNvPr id="7" name="文字方塊 5"/>
            <p:cNvSpPr txBox="1">
              <a:spLocks noChangeArrowheads="1"/>
            </p:cNvSpPr>
            <p:nvPr/>
          </p:nvSpPr>
          <p:spPr bwMode="auto">
            <a:xfrm>
              <a:off x="7491772" y="2921223"/>
              <a:ext cx="697703" cy="4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zh-TW" altLang="en-US" sz="2000" b="1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日立</a:t>
              </a:r>
            </a:p>
          </p:txBody>
        </p:sp>
        <p:pic>
          <p:nvPicPr>
            <p:cNvPr id="8" name="Picture 9" descr="Z:\劉倩作業區\監控中心時期\##模板\魔術幻手\半透明PNG水印素材(2000多張)\ni_png_2_135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504" y="2681788"/>
              <a:ext cx="347663" cy="507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Z:\劉倩作業區\監控中心時期\##模板\魔術幻手\半透明PNG水印素材(2000多張)\ni_png_2_135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299" y="2681787"/>
              <a:ext cx="347663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18"/>
            <p:cNvSpPr txBox="1">
              <a:spLocks noChangeArrowheads="1"/>
            </p:cNvSpPr>
            <p:nvPr/>
          </p:nvSpPr>
          <p:spPr bwMode="auto">
            <a:xfrm>
              <a:off x="2067552" y="1733589"/>
              <a:ext cx="336989" cy="4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endPara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文字方塊 19"/>
            <p:cNvSpPr txBox="1">
              <a:spLocks noChangeArrowheads="1"/>
            </p:cNvSpPr>
            <p:nvPr/>
          </p:nvSpPr>
          <p:spPr bwMode="auto">
            <a:xfrm>
              <a:off x="2368947" y="1733510"/>
              <a:ext cx="489290" cy="4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11</a:t>
              </a:r>
              <a:endParaRPr lang="en-US" altLang="zh-TW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文字方塊 20"/>
            <p:cNvSpPr txBox="1">
              <a:spLocks noChangeArrowheads="1"/>
            </p:cNvSpPr>
            <p:nvPr/>
          </p:nvSpPr>
          <p:spPr bwMode="auto">
            <a:xfrm>
              <a:off x="1426201" y="1755410"/>
              <a:ext cx="641592" cy="4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107</a:t>
              </a:r>
              <a:endPara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1" y="1492252"/>
            <a:ext cx="2843213" cy="847725"/>
          </a:xfrm>
          <a:noFill/>
        </p:spPr>
        <p:txBody>
          <a:bodyPr anchor="ctr"/>
          <a:lstStyle/>
          <a:p>
            <a:pPr algn="l" eaLnBrk="1" hangingPunct="1"/>
            <a:r>
              <a:rPr lang="zh-TW" altLang="en-US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第三聯</a:t>
            </a:r>
            <a:r>
              <a:rPr lang="en-US" altLang="zh-TW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紅色</a:t>
            </a:r>
            <a:r>
              <a:rPr lang="en-US" altLang="zh-TW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22898" y="277867"/>
            <a:ext cx="5752361" cy="1409700"/>
          </a:xfrm>
          <a:prstGeom prst="rect">
            <a:avLst/>
          </a:prstGeom>
          <a:gradFill>
            <a:gsLst>
              <a:gs pos="0">
                <a:srgbClr val="B6FAFC"/>
              </a:gs>
              <a:gs pos="50000">
                <a:srgbClr val="D7F8FD"/>
              </a:gs>
              <a:gs pos="100000">
                <a:srgbClr val="D7F8FD"/>
              </a:gs>
            </a:gsLst>
            <a:lin ang="5400000" scaled="0"/>
          </a:gradFill>
          <a:ln>
            <a:solidFill>
              <a:srgbClr val="FFCC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2800" b="0" dirty="0">
                <a:latin typeface="微軟正黑體" pitchFamily="34" charset="-120"/>
                <a:ea typeface="微軟正黑體" pitchFamily="34" charset="-120"/>
              </a:rPr>
              <a:t>自消費者家中</a:t>
            </a:r>
            <a:r>
              <a:rPr lang="zh-TW" altLang="en-US" sz="2800" b="0" dirty="0" smtClean="0">
                <a:latin typeface="微軟正黑體" pitchFamily="34" charset="-120"/>
                <a:ea typeface="微軟正黑體" pitchFamily="34" charset="-120"/>
              </a:rPr>
              <a:t>回收後</a:t>
            </a:r>
            <a:endParaRPr lang="en-US" altLang="zh-TW" sz="2800" b="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800" b="0" dirty="0" smtClean="0">
                <a:latin typeface="微軟正黑體" pitchFamily="34" charset="-120"/>
                <a:ea typeface="微軟正黑體" pitchFamily="34" charset="-120"/>
              </a:rPr>
              <a:t>現場將聯單第三聯交給消費者收執</a:t>
            </a:r>
          </a:p>
        </p:txBody>
      </p:sp>
      <p:sp>
        <p:nvSpPr>
          <p:cNvPr id="15" name="框架 14"/>
          <p:cNvSpPr/>
          <p:nvPr/>
        </p:nvSpPr>
        <p:spPr>
          <a:xfrm>
            <a:off x="2649873" y="289034"/>
            <a:ext cx="5534025" cy="1428750"/>
          </a:xfrm>
          <a:prstGeom prst="frame">
            <a:avLst>
              <a:gd name="adj1" fmla="val 4223"/>
            </a:avLst>
          </a:prstGeom>
          <a:ln>
            <a:solidFill>
              <a:srgbClr val="FB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99993" y="2594006"/>
            <a:ext cx="384795" cy="193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8575" eaLnBrk="0" hangingPunct="0">
              <a:defRPr/>
            </a:pPr>
            <a:fld id="{90071B31-4FFA-478C-94FF-7D635346F43D}" type="slidenum">
              <a:rPr kumimoji="1" lang="en-US" altLang="zh-TW" sz="1250" spc="95">
                <a:latin typeface="Courier New"/>
                <a:cs typeface="Courier New"/>
              </a:rPr>
              <a:pPr marL="28575" eaLnBrk="0" hangingPunct="0">
                <a:defRPr/>
              </a:pPr>
              <a:t>15</a:t>
            </a:fld>
            <a:endParaRPr kumimoji="1" lang="zh-TW" altLang="en-US" sz="12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grpSp>
        <p:nvGrpSpPr>
          <p:cNvPr id="4" name="群組 6"/>
          <p:cNvGrpSpPr>
            <a:grpSpLocks/>
          </p:cNvGrpSpPr>
          <p:nvPr/>
        </p:nvGrpSpPr>
        <p:grpSpPr bwMode="auto">
          <a:xfrm>
            <a:off x="0" y="163515"/>
            <a:ext cx="9144000" cy="5908675"/>
            <a:chOff x="217488" y="-327000"/>
            <a:chExt cx="8974137" cy="6237263"/>
          </a:xfrm>
        </p:grpSpPr>
        <p:pic>
          <p:nvPicPr>
            <p:cNvPr id="6" name="Picture 9" descr="C:\Users\黛黛\Desktop\擷取圖片\圖片 1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488" y="1455738"/>
              <a:ext cx="8974137" cy="445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爆炸 1 6"/>
            <p:cNvSpPr/>
            <p:nvPr/>
          </p:nvSpPr>
          <p:spPr>
            <a:xfrm rot="942969">
              <a:off x="6282393" y="-327000"/>
              <a:ext cx="2538797" cy="1008821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2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販賣業</a:t>
              </a:r>
              <a:endParaRPr lang="en-US" altLang="zh-TW" sz="3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eaLnBrk="1" hangingPunct="1">
                <a:defRPr/>
              </a:pPr>
              <a:r>
                <a:rPr lang="zh-TW" altLang="en-US" sz="32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存查</a:t>
              </a:r>
            </a:p>
          </p:txBody>
        </p:sp>
        <p:pic>
          <p:nvPicPr>
            <p:cNvPr id="8" name="Picture 9" descr="Z:\劉倩作業區\監控中心時期\##模板\魔術幻手\半透明PNG水印素材(2000多張)\ni_png_2_135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2805113"/>
              <a:ext cx="347663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Z:\劉倩作業區\監控中心時期\##模板\魔術幻手\半透明PNG水印素材(2000多張)\ni_png_2_135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888" y="2806700"/>
              <a:ext cx="34766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13"/>
            <p:cNvSpPr txBox="1">
              <a:spLocks noChangeArrowheads="1"/>
            </p:cNvSpPr>
            <p:nvPr/>
          </p:nvSpPr>
          <p:spPr bwMode="auto">
            <a:xfrm>
              <a:off x="7978775" y="3073400"/>
              <a:ext cx="684668" cy="42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zh-TW" altLang="en-US" sz="2000" b="1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日立</a:t>
              </a:r>
            </a:p>
          </p:txBody>
        </p:sp>
        <p:sp>
          <p:nvSpPr>
            <p:cNvPr id="11" name="圓角矩形圖說文字 11"/>
            <p:cNvSpPr>
              <a:spLocks noChangeArrowheads="1"/>
            </p:cNvSpPr>
            <p:nvPr/>
          </p:nvSpPr>
          <p:spPr bwMode="auto">
            <a:xfrm>
              <a:off x="5430847" y="688305"/>
              <a:ext cx="3571875" cy="736601"/>
            </a:xfrm>
            <a:prstGeom prst="wedgeRoundRectCallout">
              <a:avLst>
                <a:gd name="adj1" fmla="val -18046"/>
                <a:gd name="adj2" fmla="val 99782"/>
                <a:gd name="adj3" fmla="val 16667"/>
              </a:avLst>
            </a:prstGeom>
            <a:solidFill>
              <a:schemeClr val="bg1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zh-TW" altLang="en-US" sz="22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聯單含英文數字編碼</a:t>
              </a:r>
            </a:p>
            <a:p>
              <a:pPr algn="ctr" eaLnBrk="1" hangingPunct="1"/>
              <a:r>
                <a:rPr lang="zh-TW" altLang="en-US" sz="22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共</a:t>
              </a:r>
              <a:r>
                <a:rPr lang="en-US" altLang="zh-TW" sz="22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2200" b="1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碼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4546463" y="1613556"/>
              <a:ext cx="4428170" cy="7464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8"/>
            <p:cNvSpPr txBox="1">
              <a:spLocks noChangeArrowheads="1"/>
            </p:cNvSpPr>
            <p:nvPr/>
          </p:nvSpPr>
          <p:spPr bwMode="auto">
            <a:xfrm>
              <a:off x="2224088" y="1857375"/>
              <a:ext cx="330693" cy="42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endPara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文字方塊 19"/>
            <p:cNvSpPr txBox="1">
              <a:spLocks noChangeArrowheads="1"/>
            </p:cNvSpPr>
            <p:nvPr/>
          </p:nvSpPr>
          <p:spPr bwMode="auto">
            <a:xfrm>
              <a:off x="2714625" y="1857375"/>
              <a:ext cx="480148" cy="42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11</a:t>
              </a:r>
              <a:endParaRPr lang="en-US" altLang="zh-TW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文字方塊 20"/>
            <p:cNvSpPr txBox="1">
              <a:spLocks noChangeArrowheads="1"/>
            </p:cNvSpPr>
            <p:nvPr/>
          </p:nvSpPr>
          <p:spPr bwMode="auto">
            <a:xfrm>
              <a:off x="1539875" y="1857375"/>
              <a:ext cx="629605" cy="42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107</a:t>
              </a:r>
              <a:endPara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425" y="1490220"/>
            <a:ext cx="2746375" cy="923925"/>
          </a:xfrm>
        </p:spPr>
        <p:txBody>
          <a:bodyPr anchor="ctr"/>
          <a:lstStyle/>
          <a:p>
            <a:pPr algn="l" eaLnBrk="1" hangingPunct="1"/>
            <a:r>
              <a:rPr lang="zh-TW" altLang="en-US" sz="3200" b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第一聯</a:t>
            </a:r>
            <a:r>
              <a:rPr lang="en-US" altLang="zh-TW" sz="3200" b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白色</a:t>
            </a:r>
            <a:r>
              <a:rPr lang="en-US" altLang="zh-TW" sz="3200" b="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3200" b="0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"/>
          <p:cNvSpPr txBox="1">
            <a:spLocks noChangeArrowheads="1"/>
          </p:cNvSpPr>
          <p:nvPr/>
        </p:nvSpPr>
        <p:spPr bwMode="auto">
          <a:xfrm>
            <a:off x="7837489" y="4964113"/>
            <a:ext cx="1074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000" b="1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王大有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92100" y="231777"/>
            <a:ext cx="4248150" cy="1343025"/>
          </a:xfrm>
          <a:prstGeom prst="rect">
            <a:avLst/>
          </a:prstGeom>
          <a:gradFill>
            <a:gsLst>
              <a:gs pos="0">
                <a:srgbClr val="B6FAFC"/>
              </a:gs>
              <a:gs pos="50000">
                <a:srgbClr val="D7F8FD"/>
              </a:gs>
              <a:gs pos="100000">
                <a:srgbClr val="D7F8FD"/>
              </a:gs>
            </a:gsLst>
            <a:lin ang="5400000" scaled="0"/>
          </a:gradFill>
          <a:ln>
            <a:solidFill>
              <a:srgbClr val="FFCC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廢四機交付取得合格登記證之回收、處理業者時，填寫</a:t>
            </a:r>
            <a:r>
              <a:rPr lang="zh-TW" altLang="en-US" sz="2400" b="0" dirty="0">
                <a:latin typeface="微軟正黑體" pitchFamily="34" charset="-120"/>
                <a:ea typeface="微軟正黑體" pitchFamily="34" charset="-120"/>
              </a:rPr>
              <a:t>交付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對象，之後自行</a:t>
            </a:r>
            <a:r>
              <a:rPr lang="zh-TW" altLang="en-US" sz="2400" b="0" dirty="0">
                <a:latin typeface="微軟正黑體" pitchFamily="34" charset="-120"/>
                <a:ea typeface="微軟正黑體" pitchFamily="34" charset="-120"/>
              </a:rPr>
              <a:t>存查</a:t>
            </a:r>
            <a:r>
              <a:rPr lang="en-US" altLang="zh-TW" sz="2400" b="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0" dirty="0" smtClean="0">
                <a:latin typeface="微軟正黑體" pitchFamily="34" charset="-120"/>
                <a:ea typeface="微軟正黑體" pitchFamily="34" charset="-120"/>
              </a:rPr>
              <a:t>年。</a:t>
            </a:r>
          </a:p>
        </p:txBody>
      </p:sp>
      <p:sp>
        <p:nvSpPr>
          <p:cNvPr id="19" name="框架 18"/>
          <p:cNvSpPr/>
          <p:nvPr/>
        </p:nvSpPr>
        <p:spPr>
          <a:xfrm>
            <a:off x="292101" y="231777"/>
            <a:ext cx="4346575" cy="1387475"/>
          </a:xfrm>
          <a:prstGeom prst="frame">
            <a:avLst>
              <a:gd name="adj1" fmla="val 4223"/>
            </a:avLst>
          </a:prstGeom>
          <a:ln>
            <a:solidFill>
              <a:srgbClr val="FB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TW" altLang="en-US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827089" y="5249863"/>
            <a:ext cx="55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endParaRPr lang="zh-TW" altLang="en-US" b="1" dirty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1313178" y="5249863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endParaRPr lang="zh-TW" altLang="en-US" b="1" dirty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0"/>
          <p:cNvSpPr txBox="1">
            <a:spLocks noChangeArrowheads="1"/>
          </p:cNvSpPr>
          <p:nvPr/>
        </p:nvSpPr>
        <p:spPr bwMode="auto">
          <a:xfrm>
            <a:off x="1708151" y="5249865"/>
            <a:ext cx="468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b="1" dirty="0" smtClean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b="1" dirty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6" descr="Z:\劉倩作業區\監控中心時期\##模板\魔術幻手\半透明PNG水印素材(1200多張)\ni_png_02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023">
            <a:off x="1230314" y="3408363"/>
            <a:ext cx="12477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橢圓 23"/>
          <p:cNvSpPr/>
          <p:nvPr/>
        </p:nvSpPr>
        <p:spPr bwMode="auto">
          <a:xfrm>
            <a:off x="758825" y="4167534"/>
            <a:ext cx="1804988" cy="1709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回收業</a:t>
            </a:r>
            <a:r>
              <a:rPr lang="en-US" altLang="zh-TW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14"/>
          <p:cNvSpPr txBox="1">
            <a:spLocks noChangeArrowheads="1"/>
          </p:cNvSpPr>
          <p:nvPr/>
        </p:nvSpPr>
        <p:spPr bwMode="auto">
          <a:xfrm>
            <a:off x="611188" y="3860802"/>
            <a:ext cx="4937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50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endParaRPr lang="zh-TW" altLang="en-US" sz="350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27366" y="2276872"/>
            <a:ext cx="384795" cy="33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8575" eaLnBrk="0" hangingPunct="0">
              <a:defRPr/>
            </a:pPr>
            <a:fld id="{90071B31-4FFA-478C-94FF-7D635346F43D}" type="slidenum">
              <a:rPr kumimoji="1" lang="en-US" altLang="zh-TW" sz="1250" spc="95">
                <a:latin typeface="Courier New"/>
                <a:cs typeface="Courier New"/>
              </a:rPr>
              <a:pPr marL="28575" eaLnBrk="0" hangingPunct="0">
                <a:defRPr/>
              </a:pPr>
              <a:t>16</a:t>
            </a:fld>
            <a:endParaRPr kumimoji="1" lang="zh-TW" altLang="en-US" sz="12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grpSp>
        <p:nvGrpSpPr>
          <p:cNvPr id="4" name="群組 2"/>
          <p:cNvGrpSpPr>
            <a:grpSpLocks/>
          </p:cNvGrpSpPr>
          <p:nvPr/>
        </p:nvGrpSpPr>
        <p:grpSpPr bwMode="auto">
          <a:xfrm>
            <a:off x="325760" y="2036765"/>
            <a:ext cx="8494713" cy="4268787"/>
            <a:chOff x="202991" y="1059145"/>
            <a:chExt cx="8838593" cy="5096732"/>
          </a:xfrm>
        </p:grpSpPr>
        <p:pic>
          <p:nvPicPr>
            <p:cNvPr id="6" name="Picture 10" descr="C:\Users\黛黛\Desktop\擷取圖片\圖片 13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02991" y="1059145"/>
              <a:ext cx="8838593" cy="5096732"/>
            </a:xfrm>
            <a:prstGeom prst="rect">
              <a:avLst/>
            </a:prstGeom>
            <a:noFill/>
            <a:extLst/>
          </p:spPr>
        </p:pic>
        <p:pic>
          <p:nvPicPr>
            <p:cNvPr id="7" name="Picture 9" descr="Z:\劉倩作業區\監控中心時期\##模板\魔術幻手\半透明PNG水印素材(2000多張)\ni_png_2_135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113" y="2322513"/>
              <a:ext cx="28575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劉倩作業區\監控中心時期\##模板\魔術幻手\半透明PNG水印素材(2000多張)\ni_png_2_135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322513"/>
              <a:ext cx="347663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字方塊 17"/>
            <p:cNvSpPr txBox="1">
              <a:spLocks noChangeArrowheads="1"/>
            </p:cNvSpPr>
            <p:nvPr/>
          </p:nvSpPr>
          <p:spPr bwMode="auto">
            <a:xfrm>
              <a:off x="7929563" y="2517775"/>
              <a:ext cx="725868" cy="47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zh-TW" altLang="en-US" sz="2000" b="1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日立</a:t>
              </a:r>
            </a:p>
          </p:txBody>
        </p:sp>
        <p:sp>
          <p:nvSpPr>
            <p:cNvPr id="10" name="文字方塊 18"/>
            <p:cNvSpPr txBox="1">
              <a:spLocks noChangeArrowheads="1"/>
            </p:cNvSpPr>
            <p:nvPr/>
          </p:nvSpPr>
          <p:spPr bwMode="auto">
            <a:xfrm>
              <a:off x="2184400" y="1371600"/>
              <a:ext cx="350592" cy="47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endPara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文字方塊 19"/>
            <p:cNvSpPr txBox="1">
              <a:spLocks noChangeArrowheads="1"/>
            </p:cNvSpPr>
            <p:nvPr/>
          </p:nvSpPr>
          <p:spPr bwMode="auto">
            <a:xfrm>
              <a:off x="2651125" y="1371600"/>
              <a:ext cx="509041" cy="47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11</a:t>
              </a:r>
              <a:endParaRPr lang="en-US" altLang="zh-TW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文字方塊 20"/>
            <p:cNvSpPr txBox="1">
              <a:spLocks noChangeArrowheads="1"/>
            </p:cNvSpPr>
            <p:nvPr/>
          </p:nvSpPr>
          <p:spPr bwMode="auto">
            <a:xfrm>
              <a:off x="1457325" y="1385888"/>
              <a:ext cx="667492" cy="47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sz="20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</a:rPr>
                <a:t>107</a:t>
              </a:r>
              <a:endParaRPr lang="zh-TW" altLang="en-US" sz="2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24"/>
            <p:cNvSpPr txBox="1">
              <a:spLocks noChangeArrowheads="1"/>
            </p:cNvSpPr>
            <p:nvPr/>
          </p:nvSpPr>
          <p:spPr bwMode="auto">
            <a:xfrm>
              <a:off x="1414463" y="4875213"/>
              <a:ext cx="1151182" cy="47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zh-TW" altLang="en-US" sz="2000" b="1" dirty="0">
                  <a:solidFill>
                    <a:srgbClr val="0051C5"/>
                  </a:solidFill>
                  <a:latin typeface="微軟正黑體" pitchFamily="34" charset="-120"/>
                  <a:ea typeface="微軟正黑體" pitchFamily="34" charset="-120"/>
                </a:rPr>
                <a:t>回收業</a:t>
              </a:r>
              <a:r>
                <a:rPr lang="en-US" altLang="zh-TW" sz="2000" b="1" dirty="0">
                  <a:solidFill>
                    <a:srgbClr val="0051C5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</a:p>
          </p:txBody>
        </p:sp>
        <p:sp>
          <p:nvSpPr>
            <p:cNvPr id="14" name="文字方塊 20"/>
            <p:cNvSpPr txBox="1">
              <a:spLocks noChangeArrowheads="1"/>
            </p:cNvSpPr>
            <p:nvPr/>
          </p:nvSpPr>
          <p:spPr bwMode="auto">
            <a:xfrm>
              <a:off x="1059844" y="5300636"/>
              <a:ext cx="572422" cy="40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b="1" dirty="0" smtClean="0">
                  <a:solidFill>
                    <a:srgbClr val="0051C5"/>
                  </a:solidFill>
                  <a:latin typeface="微軟正黑體" pitchFamily="34" charset="-120"/>
                  <a:ea typeface="微軟正黑體" pitchFamily="34" charset="-120"/>
                </a:rPr>
                <a:t>107</a:t>
              </a:r>
              <a:endParaRPr lang="zh-TW" altLang="en-US" b="1" dirty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文字方塊 20"/>
            <p:cNvSpPr txBox="1">
              <a:spLocks noChangeArrowheads="1"/>
            </p:cNvSpPr>
            <p:nvPr/>
          </p:nvSpPr>
          <p:spPr bwMode="auto">
            <a:xfrm>
              <a:off x="1513259" y="5300636"/>
              <a:ext cx="318901" cy="40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b="1" dirty="0">
                  <a:solidFill>
                    <a:srgbClr val="0051C5"/>
                  </a:solidFill>
                  <a:latin typeface="微軟正黑體" pitchFamily="34" charset="-120"/>
                  <a:ea typeface="微軟正黑體" pitchFamily="34" charset="-120"/>
                </a:rPr>
                <a:t>4</a:t>
              </a:r>
              <a:endParaRPr lang="zh-TW" altLang="en-US" b="1" dirty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文字方塊 20"/>
            <p:cNvSpPr txBox="1">
              <a:spLocks noChangeArrowheads="1"/>
            </p:cNvSpPr>
            <p:nvPr/>
          </p:nvSpPr>
          <p:spPr bwMode="auto">
            <a:xfrm>
              <a:off x="1962797" y="5300636"/>
              <a:ext cx="445661" cy="404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en-US" altLang="zh-TW" b="1" dirty="0" smtClean="0">
                  <a:solidFill>
                    <a:srgbClr val="0051C5"/>
                  </a:solidFill>
                  <a:latin typeface="微軟正黑體" pitchFamily="34" charset="-120"/>
                  <a:ea typeface="微軟正黑體" pitchFamily="34" charset="-120"/>
                </a:rPr>
                <a:t>12</a:t>
              </a:r>
              <a:endParaRPr lang="zh-TW" altLang="en-US" b="1" dirty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7" name="爆炸 1 16"/>
          <p:cNvSpPr/>
          <p:nvPr/>
        </p:nvSpPr>
        <p:spPr>
          <a:xfrm>
            <a:off x="5572126" y="214315"/>
            <a:ext cx="3214688" cy="2071687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併廢機交付回收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處理業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92100" y="231777"/>
            <a:ext cx="4248150" cy="1343025"/>
          </a:xfrm>
          <a:prstGeom prst="rect">
            <a:avLst/>
          </a:prstGeom>
          <a:gradFill>
            <a:gsLst>
              <a:gs pos="0">
                <a:srgbClr val="B6FAFC"/>
              </a:gs>
              <a:gs pos="50000">
                <a:srgbClr val="D7F8FD"/>
              </a:gs>
              <a:gs pos="100000">
                <a:srgbClr val="D7F8FD"/>
              </a:gs>
            </a:gsLst>
            <a:lin ang="5400000" scaled="0"/>
          </a:gradFill>
          <a:ln>
            <a:solidFill>
              <a:srgbClr val="FFCC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2"/>
                </a:solidFill>
                <a:latin typeface="Garamond" pitchFamily="18" charset="0"/>
                <a:ea typeface="標楷體" pitchFamily="65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2800" b="0" dirty="0" smtClean="0">
                <a:latin typeface="微軟正黑體" pitchFamily="34" charset="-120"/>
                <a:ea typeface="微軟正黑體" pitchFamily="34" charset="-120"/>
              </a:rPr>
              <a:t>連同廢四機自回收日次日起三個月交付給取得合格登記證之回收、處理業者。</a:t>
            </a:r>
          </a:p>
        </p:txBody>
      </p:sp>
      <p:sp>
        <p:nvSpPr>
          <p:cNvPr id="19" name="框架 18"/>
          <p:cNvSpPr/>
          <p:nvPr/>
        </p:nvSpPr>
        <p:spPr>
          <a:xfrm>
            <a:off x="292101" y="231777"/>
            <a:ext cx="4346575" cy="1387475"/>
          </a:xfrm>
          <a:prstGeom prst="frame">
            <a:avLst>
              <a:gd name="adj1" fmla="val 4223"/>
            </a:avLst>
          </a:prstGeom>
          <a:ln>
            <a:solidFill>
              <a:srgbClr val="FB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TW" altLang="en-US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1520826"/>
            <a:ext cx="1584325" cy="765175"/>
          </a:xfrm>
          <a:noFill/>
        </p:spPr>
        <p:txBody>
          <a:bodyPr anchor="ctr"/>
          <a:lstStyle/>
          <a:p>
            <a:pPr algn="l" eaLnBrk="1" hangingPunct="1"/>
            <a:r>
              <a:rPr lang="zh-TW" altLang="en-US" sz="3200" b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第二聯</a:t>
            </a:r>
            <a:endParaRPr lang="en-US" altLang="zh-TW" sz="3200" b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59723" y="2420888"/>
            <a:ext cx="384795" cy="232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字方塊 24"/>
          <p:cNvSpPr txBox="1">
            <a:spLocks noChangeArrowheads="1"/>
          </p:cNvSpPr>
          <p:nvPr/>
        </p:nvSpPr>
        <p:spPr bwMode="auto">
          <a:xfrm>
            <a:off x="2923263" y="5232926"/>
            <a:ext cx="1106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000" b="1" dirty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回收</a:t>
            </a:r>
            <a:r>
              <a:rPr lang="zh-TW" altLang="en-US" sz="2000" b="1" dirty="0" smtClean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業</a:t>
            </a:r>
            <a:r>
              <a:rPr lang="en-US" altLang="zh-TW" sz="2000" b="1" dirty="0" smtClean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en-US" altLang="zh-TW" sz="2000" b="1" dirty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2756131" y="5587247"/>
            <a:ext cx="550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107</a:t>
            </a:r>
            <a:endParaRPr lang="zh-TW" altLang="en-US" b="1" dirty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0"/>
          <p:cNvSpPr txBox="1">
            <a:spLocks noChangeArrowheads="1"/>
          </p:cNvSpPr>
          <p:nvPr/>
        </p:nvSpPr>
        <p:spPr bwMode="auto">
          <a:xfrm>
            <a:off x="3191904" y="5587247"/>
            <a:ext cx="306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b="1" dirty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文字方塊 20"/>
          <p:cNvSpPr txBox="1">
            <a:spLocks noChangeArrowheads="1"/>
          </p:cNvSpPr>
          <p:nvPr/>
        </p:nvSpPr>
        <p:spPr bwMode="auto">
          <a:xfrm>
            <a:off x="3623952" y="5587247"/>
            <a:ext cx="4283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rgbClr val="0051C5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endParaRPr lang="zh-TW" altLang="en-US" b="1" dirty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9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8575" eaLnBrk="0" hangingPunct="0">
              <a:defRPr/>
            </a:pPr>
            <a:fld id="{90071B31-4FFA-478C-94FF-7D635346F43D}" type="slidenum">
              <a:rPr kumimoji="1" lang="en-US" altLang="zh-TW" sz="1250" spc="95">
                <a:latin typeface="Courier New"/>
                <a:cs typeface="Courier New"/>
              </a:rPr>
              <a:pPr marL="28575" eaLnBrk="0" hangingPunct="0">
                <a:defRPr/>
              </a:pPr>
              <a:t>17</a:t>
            </a:fld>
            <a:endParaRPr kumimoji="1" lang="zh-TW" altLang="en-US" sz="12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4" y="3914777"/>
            <a:ext cx="3557587" cy="1230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4D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3550" y="620715"/>
            <a:ext cx="3106738" cy="414337"/>
          </a:xfr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2400" dirty="0">
                <a:solidFill>
                  <a:srgbClr val="6600CC"/>
                </a:solidFill>
                <a:latin typeface="微軟正黑體" pitchFamily="34" charset="-120"/>
              </a:rPr>
              <a:t>領取聯</a:t>
            </a:r>
            <a:r>
              <a:rPr lang="zh-TW" altLang="zh-TW" sz="2400" dirty="0" smtClean="0">
                <a:solidFill>
                  <a:srgbClr val="6600CC"/>
                </a:solidFill>
                <a:latin typeface="微軟正黑體" pitchFamily="34" charset="-120"/>
              </a:rPr>
              <a:t>單規定</a:t>
            </a:r>
            <a:endParaRPr lang="zh-TW" altLang="en-US" sz="2400" dirty="0">
              <a:solidFill>
                <a:srgbClr val="6600CC"/>
              </a:solidFill>
              <a:latin typeface="微軟正黑體" pitchFamily="34" charset="-120"/>
            </a:endParaRP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91B11F55-5F06-443D-B3C4-33E9F6D0E6D6}" type="slidenum">
              <a:rPr kumimoji="0" lang="en-US" altLang="zh-TW" sz="1200" smtClean="0">
                <a:latin typeface="Garamond" pitchFamily="18" charset="0"/>
                <a:ea typeface="新細明體" pitchFamily="18" charset="-120"/>
              </a:rPr>
              <a:pPr/>
              <a:t>17</a:t>
            </a:fld>
            <a:endParaRPr kumimoji="0" lang="en-US" altLang="zh-TW" sz="1200" smtClean="0"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756024" y="1281113"/>
            <a:ext cx="3119159" cy="1714500"/>
          </a:xfrm>
          <a:prstGeom prst="roundRect">
            <a:avLst/>
          </a:prstGeom>
          <a:gradFill rotWithShape="0">
            <a:gsLst>
              <a:gs pos="0">
                <a:srgbClr val="FF9933">
                  <a:alpha val="39999"/>
                </a:srgbClr>
              </a:gs>
              <a:gs pos="50000">
                <a:schemeClr val="bg1"/>
              </a:gs>
              <a:gs pos="100000">
                <a:srgbClr val="FF9933">
                  <a:alpha val="39999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lIns="144000" tIns="0" rIns="0" bIns="0" anchor="ctr">
            <a:normAutofit/>
            <a:flatTx/>
          </a:bodyPr>
          <a:lstStyle/>
          <a:p>
            <a:pPr eaLnBrk="1" hangingPunct="1">
              <a:defRPr/>
            </a:pP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可擇</a:t>
            </a: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一向本署</a:t>
            </a: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委託</a:t>
            </a: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協助代發送之單位</a:t>
            </a:r>
            <a:endParaRPr lang="zh-TW" altLang="en-US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eaLnBrk="1" hangingPunct="1">
              <a:buFont typeface="Wingdings" pitchFamily="2" charset="2"/>
              <a:buChar char="u"/>
              <a:defRPr/>
            </a:pP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環保局親領或網路或電話</a:t>
            </a:r>
            <a:endParaRPr lang="en-US" altLang="zh-TW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eaLnBrk="1" hangingPunct="1">
              <a:buFont typeface="Wingdings" pitchFamily="2" charset="2"/>
              <a:buChar char="u"/>
              <a:defRPr/>
            </a:pP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電子電器相關公</a:t>
            </a:r>
            <a:r>
              <a:rPr lang="en-US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</a:t>
            </a:r>
            <a:r>
              <a:rPr lang="en-US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會</a:t>
            </a:r>
            <a:endParaRPr lang="zh-TW" altLang="en-US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 eaLnBrk="1" hangingPunct="1">
              <a:buFont typeface="Wingdings" pitchFamily="2" charset="2"/>
              <a:buChar char="u"/>
              <a:defRPr/>
            </a:pP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連鎖量販店總公司</a:t>
            </a:r>
            <a:endParaRPr lang="zh-TW" altLang="en-US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240398"/>
            <a:ext cx="3365315" cy="48056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向右箭號圖說文字 8"/>
          <p:cNvSpPr/>
          <p:nvPr/>
        </p:nvSpPr>
        <p:spPr>
          <a:xfrm>
            <a:off x="197644" y="1348390"/>
            <a:ext cx="1695450" cy="914400"/>
          </a:xfrm>
          <a:prstGeom prst="rightArrowCallout">
            <a:avLst>
              <a:gd name="adj1" fmla="val 36941"/>
              <a:gd name="adj2" fmla="val 38433"/>
              <a:gd name="adj3" fmla="val 45895"/>
              <a:gd name="adj4" fmla="val 7125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列管業者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663575" y="3284538"/>
            <a:ext cx="2459038" cy="487362"/>
          </a:xfrm>
          <a:prstGeom prst="rect">
            <a:avLst/>
          </a:prstGeom>
          <a:solidFill>
            <a:srgbClr val="B9FFB9"/>
          </a:solidFill>
          <a:ln w="25400" cap="flat" cmpd="sng" algn="ctr">
            <a:solidFill>
              <a:srgbClr val="CCFF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2400" b="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電子線上取號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3956096" y="4797427"/>
            <a:ext cx="5007867" cy="2000359"/>
          </a:xfrm>
          <a:prstGeom prst="roundRect">
            <a:avLst/>
          </a:prstGeom>
          <a:gradFill rotWithShape="0">
            <a:gsLst>
              <a:gs pos="0">
                <a:srgbClr val="FF9933">
                  <a:alpha val="39999"/>
                </a:srgbClr>
              </a:gs>
              <a:gs pos="50000">
                <a:schemeClr val="bg1"/>
              </a:gs>
              <a:gs pos="100000">
                <a:srgbClr val="FF9933">
                  <a:alpha val="39999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lIns="144000" tIns="0" rIns="0" bIns="0" anchor="ctr">
            <a:normAutofit fontScale="92500" lnSpcReduction="10000"/>
            <a:flatTx/>
          </a:bodyPr>
          <a:lstStyle/>
          <a:p>
            <a:pPr eaLnBrk="1" hangingPunct="1">
              <a:defRPr/>
            </a:pP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zh-TW" sz="1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具資訊整合能力</a:t>
            </a:r>
            <a:r>
              <a:rPr lang="zh-TW" altLang="en-US" sz="1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zh-TW" sz="1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業者</a:t>
            </a: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，欲將消費者權益內容、回收聯單</a:t>
            </a: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編號及檢查碼</a:t>
            </a:r>
            <a:r>
              <a:rPr lang="zh-TW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結合公司自有的營運模式</a:t>
            </a: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，併於銷售之訂購單或送貨單，可向</a:t>
            </a:r>
            <a:r>
              <a:rPr lang="zh-TW" altLang="en-US" sz="18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環保署基管會</a:t>
            </a: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申請電子取號資格</a:t>
            </a:r>
            <a:endParaRPr lang="en-US" altLang="zh-TW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申請辦法：</a:t>
            </a:r>
            <a:endParaRPr lang="en-US" altLang="zh-TW" sz="1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首次</a:t>
            </a: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取號需</a:t>
            </a:r>
            <a:r>
              <a:rPr lang="zh-TW" altLang="en-US" sz="1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函文</a:t>
            </a: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至環保署取得電子取號之帳號密碼，後續則可直接線上取號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4" y="4992690"/>
            <a:ext cx="36020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向下箭號圖說文字 12"/>
          <p:cNvSpPr/>
          <p:nvPr/>
        </p:nvSpPr>
        <p:spPr>
          <a:xfrm>
            <a:off x="2410839" y="4332844"/>
            <a:ext cx="719138" cy="646633"/>
          </a:xfrm>
          <a:prstGeom prst="downArrowCallout">
            <a:avLst>
              <a:gd name="adj1" fmla="val 57581"/>
              <a:gd name="adj2" fmla="val 50000"/>
              <a:gd name="adj3" fmla="val 25000"/>
              <a:gd name="adj4" fmla="val 60332"/>
            </a:avLst>
          </a:prstGeom>
          <a:gradFill flip="none" rotWithShape="1">
            <a:gsLst>
              <a:gs pos="0">
                <a:srgbClr val="0070C0"/>
              </a:gs>
              <a:gs pos="57000">
                <a:srgbClr val="C1E4E9">
                  <a:alpha val="15000"/>
                </a:srgbClr>
              </a:gs>
              <a:gs pos="34000">
                <a:srgbClr val="82B8D1"/>
              </a:gs>
              <a:gs pos="100000">
                <a:schemeClr val="accent3"/>
              </a:gs>
            </a:gsLst>
            <a:lin ang="16200000" scaled="1"/>
            <a:tileRect/>
          </a:gradFill>
          <a:ln>
            <a:solidFill>
              <a:srgbClr val="0070C0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9513" y="4406902"/>
            <a:ext cx="6477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  <p:extLst>
      <p:ext uri="{BB962C8B-B14F-4D97-AF65-F5344CB8AC3E}">
        <p14:creationId xmlns:p14="http://schemas.microsoft.com/office/powerpoint/2010/main" val="13483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1CA5C6CB-8199-453F-AA0C-D1FFB9B6CBD7}" type="slidenum">
              <a:rPr kumimoji="0" lang="en-US" altLang="zh-TW" sz="1200" smtClean="0">
                <a:latin typeface="Garamond" pitchFamily="18" charset="0"/>
                <a:ea typeface="新細明體" pitchFamily="18" charset="-120"/>
              </a:rPr>
              <a:pPr/>
              <a:t>18</a:t>
            </a:fld>
            <a:endParaRPr kumimoji="0" lang="en-US" altLang="zh-TW" sz="1200" smtClean="0"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57201" y="576265"/>
            <a:ext cx="3322638" cy="485775"/>
          </a:xfrm>
          <a:prstGeom prst="rect">
            <a:avLst/>
          </a:prstGeom>
          <a:solidFill>
            <a:srgbClr val="B9FFB9"/>
          </a:solidFill>
          <a:ln w="25400" cap="flat" cmpd="sng" algn="ctr">
            <a:solidFill>
              <a:srgbClr val="CCFF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2400" b="0" dirty="0">
                <a:solidFill>
                  <a:srgbClr val="6600CC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</a:rPr>
              <a:t>網路平台業者作業規範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25852"/>
            <a:ext cx="3733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3" y="1336677"/>
            <a:ext cx="5867400" cy="137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207964" y="5876927"/>
            <a:ext cx="8434387" cy="646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1800">
                <a:latin typeface="微軟正黑體" pitchFamily="34" charset="-120"/>
                <a:ea typeface="微軟正黑體" pitchFamily="34" charset="-120"/>
              </a:rPr>
              <a:t>網路商店街模式則權責屬網路開店業者，惟請網路平台業者協助建置相關資訊揭露之功能及善盡告知權益，以免網路商店街業者受罰，影響雙方權益。</a:t>
            </a: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323529" y="4010025"/>
            <a:ext cx="282924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公告事項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消費者確認完成購買程序前告知，並讓消費者點選「我同意」等類似文字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我知悉、 我了解、我知道等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4341813" y="2271715"/>
            <a:ext cx="4787900" cy="43973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微軟正黑體" pitchFamily="34" charset="-120"/>
            </a:endParaRP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96195" y="1315149"/>
            <a:ext cx="1723550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000" dirty="0" smtClean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資源回收標示</a:t>
            </a:r>
            <a:endParaRPr lang="en-US" altLang="zh-TW" sz="2000" dirty="0" smtClean="0">
              <a:solidFill>
                <a:srgbClr val="66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2"/>
          <p:cNvSpPr>
            <a:spLocks noChangeArrowheads="1"/>
          </p:cNvSpPr>
          <p:nvPr/>
        </p:nvSpPr>
        <p:spPr bwMode="auto">
          <a:xfrm>
            <a:off x="3779838" y="576263"/>
            <a:ext cx="5364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1100"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en-US" altLang="zh-TW" sz="1100"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sz="110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10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10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100"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1100">
                <a:latin typeface="微軟正黑體" pitchFamily="34" charset="-120"/>
                <a:ea typeface="微軟正黑體" pitchFamily="34" charset="-120"/>
              </a:rPr>
              <a:t>日召開「應設置資源回收設施之應回收電子電器販賣業者範圍、設施設置、規格及其他應遵行事項之網路平台業者作業規範指引</a:t>
            </a:r>
            <a:r>
              <a:rPr lang="en-US" altLang="zh-TW" sz="110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>
                <a:latin typeface="微軟正黑體" pitchFamily="34" charset="-120"/>
                <a:ea typeface="微軟正黑體" pitchFamily="34" charset="-120"/>
              </a:rPr>
              <a:t>草案</a:t>
            </a:r>
            <a:r>
              <a:rPr lang="en-US" altLang="zh-TW" sz="110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100">
                <a:latin typeface="微軟正黑體" pitchFamily="34" charset="-120"/>
                <a:ea typeface="微軟正黑體" pitchFamily="34" charset="-120"/>
              </a:rPr>
              <a:t>」研商會議結論</a:t>
            </a: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323528" y="1781175"/>
            <a:ext cx="27140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字樣：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不小於</a:t>
            </a: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12pt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為原則位置：商品購買單頁，不需再點選任一按鈕</a:t>
            </a:r>
          </a:p>
        </p:txBody>
      </p:sp>
      <p:sp>
        <p:nvSpPr>
          <p:cNvPr id="14" name="矩形 13"/>
          <p:cNvSpPr/>
          <p:nvPr/>
        </p:nvSpPr>
        <p:spPr>
          <a:xfrm>
            <a:off x="4644008" y="5268915"/>
            <a:ext cx="854075" cy="43973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latin typeface="微軟正黑體" pitchFamily="34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6858720" y="3846620"/>
            <a:ext cx="2214313" cy="1814628"/>
          </a:xfrm>
          <a:prstGeom prst="wedgeRoundRectCallout">
            <a:avLst>
              <a:gd name="adj1" fmla="val -57666"/>
              <a:gd name="adj2" fmla="val -24856"/>
              <a:gd name="adj3" fmla="val 16667"/>
            </a:avLst>
          </a:prstGeom>
          <a:gradFill rotWithShape="0">
            <a:gsLst>
              <a:gs pos="0">
                <a:srgbClr val="FF9933">
                  <a:alpha val="39999"/>
                </a:srgbClr>
              </a:gs>
              <a:gs pos="50000">
                <a:schemeClr val="bg1"/>
              </a:gs>
              <a:gs pos="100000">
                <a:srgbClr val="FF9933">
                  <a:alpha val="39999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lIns="144000" tIns="0" rIns="0" bIns="0" anchor="ctr">
            <a:normAutofit/>
            <a:flatTx/>
          </a:bodyPr>
          <a:lstStyle/>
          <a:p>
            <a:pPr eaLnBrk="1" hangingPunct="1">
              <a:defRPr/>
            </a:pP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文字係為本署依法制程序公告內容，</a:t>
            </a:r>
            <a:r>
              <a:rPr lang="zh-TW" altLang="en-US" sz="1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不得缺漏一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文字。</a:t>
            </a:r>
            <a:endParaRPr lang="en-US" altLang="zh-TW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5684625" y="2705179"/>
            <a:ext cx="3321167" cy="868230"/>
          </a:xfrm>
          <a:prstGeom prst="wedgeRoundRectCallout">
            <a:avLst>
              <a:gd name="adj1" fmla="val -61452"/>
              <a:gd name="adj2" fmla="val -57680"/>
              <a:gd name="adj3" fmla="val 16667"/>
            </a:avLst>
          </a:prstGeom>
          <a:gradFill rotWithShape="0">
            <a:gsLst>
              <a:gs pos="0">
                <a:srgbClr val="FF9933">
                  <a:alpha val="39999"/>
                </a:srgbClr>
              </a:gs>
              <a:gs pos="50000">
                <a:schemeClr val="bg1"/>
              </a:gs>
              <a:gs pos="100000">
                <a:srgbClr val="FF9933">
                  <a:alpha val="39999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lIns="144000" tIns="0" rIns="0" bIns="0" anchor="ctr">
            <a:flatTx/>
          </a:bodyPr>
          <a:lstStyle/>
          <a:p>
            <a:pPr eaLnBrk="1" hangingPunct="1">
              <a:defRPr/>
            </a:pPr>
            <a:endParaRPr lang="en-US" altLang="zh-TW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能提供滿足民眾對 貴公司廢四機回收流程相關問題需求之諮詢電話</a:t>
            </a:r>
          </a:p>
          <a:p>
            <a:pPr eaLnBrk="1" hangingPunct="1">
              <a:defRPr/>
            </a:pPr>
            <a:endParaRPr lang="zh-TW" altLang="en-US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5076056" y="4941888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矩形 7"/>
          <p:cNvSpPr>
            <a:spLocks noChangeArrowheads="1"/>
          </p:cNvSpPr>
          <p:nvPr/>
        </p:nvSpPr>
        <p:spPr bwMode="auto">
          <a:xfrm>
            <a:off x="683569" y="3565633"/>
            <a:ext cx="1980029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000" dirty="0" smtClean="0">
                <a:solidFill>
                  <a:srgbClr val="663300"/>
                </a:solidFill>
                <a:latin typeface="微軟正黑體" pitchFamily="34" charset="-120"/>
                <a:ea typeface="微軟正黑體" pitchFamily="34" charset="-120"/>
              </a:rPr>
              <a:t>消費者權益內容</a:t>
            </a:r>
          </a:p>
        </p:txBody>
      </p:sp>
    </p:spTree>
    <p:extLst>
      <p:ext uri="{BB962C8B-B14F-4D97-AF65-F5344CB8AC3E}">
        <p14:creationId xmlns:p14="http://schemas.microsoft.com/office/powerpoint/2010/main" val="13623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3"/>
          <p:cNvGrpSpPr>
            <a:grpSpLocks/>
          </p:cNvGrpSpPr>
          <p:nvPr/>
        </p:nvGrpSpPr>
        <p:grpSpPr bwMode="auto">
          <a:xfrm>
            <a:off x="290514" y="1514475"/>
            <a:ext cx="3108325" cy="1455738"/>
            <a:chOff x="282575" y="4221163"/>
            <a:chExt cx="4346575" cy="2020887"/>
          </a:xfrm>
        </p:grpSpPr>
        <p:pic>
          <p:nvPicPr>
            <p:cNvPr id="4" name="Picture 9" descr="C:\Users\黛黛\Desktop\擷取圖片\圖片 1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75" y="4221163"/>
              <a:ext cx="4346575" cy="199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82575" y="6019465"/>
              <a:ext cx="2921396" cy="22258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0C72AD0F-9DB9-428F-996F-B45C510FFE1F}" type="slidenum">
              <a:rPr kumimoji="0" lang="en-US" altLang="zh-TW" sz="1200" smtClean="0">
                <a:latin typeface="Garamond" pitchFamily="18" charset="0"/>
                <a:ea typeface="新細明體" pitchFamily="18" charset="-120"/>
              </a:rPr>
              <a:pPr/>
              <a:t>19</a:t>
            </a:fld>
            <a:endParaRPr kumimoji="0" lang="en-US" altLang="zh-TW" sz="1200" smtClean="0"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290514" y="636699"/>
            <a:ext cx="2887662" cy="776287"/>
          </a:xfrm>
          <a:prstGeom prst="rect">
            <a:avLst/>
          </a:prstGeom>
          <a:solidFill>
            <a:srgbClr val="B9FFB9"/>
          </a:solidFill>
          <a:ln w="25400" cap="flat" cmpd="sng" algn="ctr">
            <a:solidFill>
              <a:srgbClr val="CCFF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zh-TW" alt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聯單</a:t>
            </a:r>
            <a:r>
              <a:rPr kumimoji="0" lang="zh-TW" altLang="en-US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zh-TW" altLang="en-US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顧客權益</a:t>
            </a:r>
            <a:r>
              <a:rPr kumimoji="0" lang="zh-TW" altLang="en-US" sz="24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須知簽名保存</a:t>
            </a:r>
            <a:endParaRPr kumimoji="0" lang="zh-TW" altLang="en-US" sz="2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5"/>
          <a:stretch>
            <a:fillRect/>
          </a:stretch>
        </p:blipFill>
        <p:spPr bwMode="auto">
          <a:xfrm>
            <a:off x="3328988" y="522290"/>
            <a:ext cx="1903412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5232365" y="902582"/>
            <a:ext cx="3764031" cy="950739"/>
          </a:xfrm>
          <a:prstGeom prst="roundRect">
            <a:avLst/>
          </a:prstGeom>
          <a:gradFill rotWithShape="0">
            <a:gsLst>
              <a:gs pos="0">
                <a:srgbClr val="FF9933">
                  <a:alpha val="39999"/>
                </a:srgbClr>
              </a:gs>
              <a:gs pos="50000">
                <a:schemeClr val="bg1"/>
              </a:gs>
              <a:gs pos="100000">
                <a:srgbClr val="FF9933">
                  <a:alpha val="39999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lIns="144000" tIns="0" rIns="0" bIns="0" anchor="ctr">
            <a:normAutofit/>
            <a:flatTx/>
          </a:bodyPr>
          <a:lstStyle/>
          <a:p>
            <a:pPr eaLnBrk="1" hangingPunct="1">
              <a:defRPr/>
            </a:pP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公告事項七，販賣業者依本公告所製作之文書</a:t>
            </a:r>
            <a:r>
              <a:rPr lang="en-US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表單</a:t>
            </a:r>
            <a:r>
              <a:rPr lang="en-US" altLang="zh-TW" sz="1800" b="1" dirty="0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應保存一年備查</a:t>
            </a: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431801" y="3500440"/>
            <a:ext cx="2746375" cy="485775"/>
          </a:xfrm>
          <a:prstGeom prst="rect">
            <a:avLst/>
          </a:prstGeom>
          <a:solidFill>
            <a:srgbClr val="B9FFB9"/>
          </a:solidFill>
          <a:ln w="25400" cap="flat" cmpd="sng" algn="ctr">
            <a:solidFill>
              <a:srgbClr val="CCFF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zh-TW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0" sz="2400" b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kumimoji="1" sz="3800" b="1"/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kumimoji="1" sz="3800" b="1"/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kumimoji="1" sz="3800" b="1"/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kumimoji="1" sz="3800" b="1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3800" b="1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3800" b="1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3800" b="1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3800" b="1"/>
            </a:lvl9pPr>
          </a:lstStyle>
          <a:p>
            <a:r>
              <a:rPr lang="zh-TW" altLang="en-US" dirty="0"/>
              <a:t>環保機關稽查重點</a:t>
            </a:r>
          </a:p>
        </p:txBody>
      </p:sp>
      <p:sp>
        <p:nvSpPr>
          <p:cNvPr id="12" name="圓角矩形 11"/>
          <p:cNvSpPr/>
          <p:nvPr/>
        </p:nvSpPr>
        <p:spPr>
          <a:xfrm>
            <a:off x="457201" y="4221088"/>
            <a:ext cx="5026529" cy="2088232"/>
          </a:xfrm>
          <a:prstGeom prst="roundRect">
            <a:avLst/>
          </a:prstGeom>
          <a:gradFill rotWithShape="0">
            <a:gsLst>
              <a:gs pos="0">
                <a:srgbClr val="FF9933">
                  <a:alpha val="39999"/>
                </a:srgbClr>
              </a:gs>
              <a:gs pos="50000">
                <a:schemeClr val="bg1"/>
              </a:gs>
              <a:gs pos="100000">
                <a:srgbClr val="FF9933">
                  <a:alpha val="39999"/>
                </a:srgbClr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lIns="144000" tIns="0" rIns="0" bIns="0" anchor="ctr">
            <a:normAutofit/>
            <a:flatTx/>
          </a:bodyPr>
          <a:lstStyle/>
          <a:p>
            <a:pPr marL="285750" indent="-285750" eaLnBrk="1" hangingPunct="1">
              <a:buFont typeface="Wingdings" pitchFamily="2" charset="2"/>
              <a:buChar char="ü"/>
              <a:defRPr/>
            </a:pPr>
            <a:endParaRPr lang="zh-TW" altLang="en-US" sz="1800" b="1" dirty="0">
              <a:solidFill>
                <a:schemeClr val="tx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313" y="3570288"/>
            <a:ext cx="3321050" cy="2514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358740"/>
              </p:ext>
            </p:extLst>
          </p:nvPr>
        </p:nvGraphicFramePr>
        <p:xfrm>
          <a:off x="468314" y="4397377"/>
          <a:ext cx="4986337" cy="183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791"/>
                <a:gridCol w="2922546"/>
              </a:tblGrid>
              <a:tr h="40725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回收標示</a:t>
                      </a:r>
                      <a:endParaRPr lang="en-US" altLang="zh-TW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11" marR="91411" marT="45688" marB="456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聯單填寫真偽</a:t>
                      </a:r>
                      <a:endParaRPr lang="en-US" altLang="zh-TW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11" marR="91411" marT="45688" marB="456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貯存場所</a:t>
                      </a:r>
                      <a:endParaRPr lang="en-US" altLang="zh-TW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11" marR="91411" marT="45688" marB="456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聯單交付對象</a:t>
                      </a:r>
                      <a:r>
                        <a:rPr lang="en-US" altLang="zh-TW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期限</a:t>
                      </a:r>
                      <a:endParaRPr lang="en-US" altLang="zh-TW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11" marR="91411" marT="45688" marB="456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6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聯單保存</a:t>
                      </a:r>
                      <a:endParaRPr lang="en-US" altLang="zh-TW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11" marR="91411" marT="45688" marB="456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聯單使用情形</a:t>
                      </a:r>
                      <a:endParaRPr lang="zh-TW" altLang="en-US" sz="1800" dirty="0" smtClean="0"/>
                    </a:p>
                  </a:txBody>
                  <a:tcPr marL="91411" marR="91411" marT="45688" marB="456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245">
                <a:tc grid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顧客權益須知簽名留底</a:t>
                      </a:r>
                      <a:endParaRPr lang="en-US" altLang="zh-TW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1411" marR="91411" marT="45688" marB="456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zh-TW" altLang="en-US" sz="1800" dirty="0" smtClean="0"/>
                    </a:p>
                  </a:txBody>
                  <a:tcPr marL="91417" marR="91417" marT="45669" marB="456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5663" y="652465"/>
            <a:ext cx="1724025" cy="250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6" name="直線圖說文字 2 15"/>
          <p:cNvSpPr/>
          <p:nvPr/>
        </p:nvSpPr>
        <p:spPr>
          <a:xfrm>
            <a:off x="5722938" y="1938338"/>
            <a:ext cx="2811462" cy="703262"/>
          </a:xfrm>
          <a:prstGeom prst="borderCallout2">
            <a:avLst>
              <a:gd name="adj1" fmla="val 55603"/>
              <a:gd name="adj2" fmla="val -8887"/>
              <a:gd name="adj3" fmla="val 57715"/>
              <a:gd name="adj4" fmla="val -30304"/>
              <a:gd name="adj5" fmla="val -68635"/>
              <a:gd name="adj6" fmla="val -462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17" name="Picture 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4" y="2003425"/>
            <a:ext cx="2636837" cy="57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513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4648099"/>
            <a:ext cx="9144000" cy="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0" y="3738615"/>
            <a:ext cx="9144000" cy="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0" y="2851509"/>
            <a:ext cx="9144000" cy="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0" y="1964403"/>
            <a:ext cx="9144000" cy="832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1443219" y="2046291"/>
            <a:ext cx="3116907" cy="678574"/>
            <a:chOff x="1878908" y="2616819"/>
            <a:chExt cx="3116907" cy="678574"/>
          </a:xfrm>
        </p:grpSpPr>
        <p:sp>
          <p:nvSpPr>
            <p:cNvPr id="13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LYING IMPRESSION FID FEIZHAO    qq:1964271550"/>
            <p:cNvSpPr txBox="1"/>
            <p:nvPr/>
          </p:nvSpPr>
          <p:spPr>
            <a:xfrm>
              <a:off x="2633192" y="2616819"/>
              <a:ext cx="2362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法規依據</a:t>
              </a:r>
              <a:endPara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1443219" y="2933397"/>
            <a:ext cx="5983838" cy="678574"/>
            <a:chOff x="1878908" y="2616819"/>
            <a:chExt cx="5983838" cy="678574"/>
          </a:xfrm>
        </p:grpSpPr>
        <p:sp>
          <p:nvSpPr>
            <p:cNvPr id="1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LYING IMPRESSION FID FEIZHAO    qq:1964271550"/>
            <p:cNvSpPr txBox="1"/>
            <p:nvPr/>
          </p:nvSpPr>
          <p:spPr>
            <a:xfrm>
              <a:off x="2633191" y="2616819"/>
              <a:ext cx="5229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廢四機回收聯單填寫說明</a:t>
              </a:r>
              <a:endPara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1443219" y="3815585"/>
            <a:ext cx="3116907" cy="678574"/>
            <a:chOff x="1878908" y="2616819"/>
            <a:chExt cx="3116907" cy="678574"/>
          </a:xfrm>
        </p:grpSpPr>
        <p:sp>
          <p:nvSpPr>
            <p:cNvPr id="20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LYING IMPRESSION FID FEIZHAO    qq:1964271550"/>
            <p:cNvSpPr txBox="1"/>
            <p:nvPr/>
          </p:nvSpPr>
          <p:spPr>
            <a:xfrm>
              <a:off x="2633192" y="2616819"/>
              <a:ext cx="2362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資訊系統操作</a:t>
              </a:r>
              <a:endPara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1443219" y="4775849"/>
            <a:ext cx="3116907" cy="678574"/>
            <a:chOff x="1878908" y="2616819"/>
            <a:chExt cx="3116907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LYING IMPRESSION FID FEIZHAO    qq:1964271550"/>
            <p:cNvSpPr txBox="1"/>
            <p:nvPr/>
          </p:nvSpPr>
          <p:spPr>
            <a:xfrm>
              <a:off x="2633192" y="2616819"/>
              <a:ext cx="2362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相關聯絡窗口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2711122" y="1041073"/>
            <a:ext cx="3403073" cy="887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zh-TW" altLang="en-US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0" y="0"/>
            <a:ext cx="9144000" cy="705853"/>
            <a:chOff x="0" y="0"/>
            <a:chExt cx="12192000" cy="235131"/>
          </a:xfrm>
        </p:grpSpPr>
        <p:sp>
          <p:nvSpPr>
            <p:cNvPr id="34" name="FLYING IMPRESSION FID FEIZHAO    qq:1964271550"/>
            <p:cNvSpPr>
              <a:spLocks/>
            </p:cNvSpPr>
            <p:nvPr/>
          </p:nvSpPr>
          <p:spPr bwMode="auto">
            <a:xfrm>
              <a:off x="0" y="0"/>
              <a:ext cx="2289256" cy="235131"/>
            </a:xfrm>
            <a:prstGeom prst="rect">
              <a:avLst/>
            </a:prstGeom>
            <a:solidFill>
              <a:srgbClr val="33C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LYING IMPRESSION FID FEIZHAO    qq:1964271550"/>
            <p:cNvSpPr>
              <a:spLocks/>
            </p:cNvSpPr>
            <p:nvPr/>
          </p:nvSpPr>
          <p:spPr bwMode="auto">
            <a:xfrm>
              <a:off x="2470201" y="0"/>
              <a:ext cx="2289256" cy="235131"/>
            </a:xfrm>
            <a:prstGeom prst="rect">
              <a:avLst/>
            </a:prstGeom>
            <a:solidFill>
              <a:srgbClr val="FCB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LYING IMPRESSION FID FEIZHAO    qq:1964271550"/>
            <p:cNvSpPr>
              <a:spLocks/>
            </p:cNvSpPr>
            <p:nvPr/>
          </p:nvSpPr>
          <p:spPr bwMode="auto">
            <a:xfrm>
              <a:off x="4965079" y="0"/>
              <a:ext cx="2261840" cy="235131"/>
            </a:xfrm>
            <a:prstGeom prst="rect">
              <a:avLst/>
            </a:prstGeom>
            <a:solidFill>
              <a:srgbClr val="EB5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LYING IMPRESSION FID FEIZHAO    qq:1964271550"/>
            <p:cNvSpPr>
              <a:spLocks/>
            </p:cNvSpPr>
            <p:nvPr/>
          </p:nvSpPr>
          <p:spPr bwMode="auto">
            <a:xfrm>
              <a:off x="7432540" y="0"/>
              <a:ext cx="2289256" cy="235131"/>
            </a:xfrm>
            <a:prstGeom prst="rect">
              <a:avLst/>
            </a:prstGeom>
            <a:solidFill>
              <a:srgbClr val="52C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LYING IMPRESSION FID FEIZHAO    qq:1964271550"/>
            <p:cNvSpPr>
              <a:spLocks/>
            </p:cNvSpPr>
            <p:nvPr/>
          </p:nvSpPr>
          <p:spPr bwMode="auto">
            <a:xfrm>
              <a:off x="9902744" y="0"/>
              <a:ext cx="2289256" cy="235131"/>
            </a:xfrm>
            <a:prstGeom prst="rect">
              <a:avLst/>
            </a:prstGeom>
            <a:solidFill>
              <a:srgbClr val="364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投影片編號版面配置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3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28575" eaLnBrk="0" hangingPunct="0">
              <a:defRPr/>
            </a:pPr>
            <a:fld id="{90071B31-4FFA-478C-94FF-7D635346F43D}" type="slidenum">
              <a:rPr kumimoji="1" lang="en-US" altLang="zh-TW" sz="1250" spc="95">
                <a:latin typeface="Courier New"/>
                <a:cs typeface="Courier New"/>
              </a:rPr>
              <a:pPr marL="28575" eaLnBrk="0" hangingPunct="0">
                <a:defRPr/>
              </a:pPr>
              <a:t>20</a:t>
            </a:fld>
            <a:endParaRPr kumimoji="1" lang="zh-TW" altLang="en-US" sz="125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906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廢四機回收流程</a:t>
            </a:r>
          </a:p>
        </p:txBody>
      </p:sp>
      <p:sp>
        <p:nvSpPr>
          <p:cNvPr id="4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6892392" y="6342907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D2DBF513-ABE4-40B0-AB8D-AFFD2FE09346}" type="slidenum">
              <a:rPr kumimoji="0" lang="zh-TW" altLang="en-US" sz="1200" smtClean="0">
                <a:latin typeface="微軟正黑體" pitchFamily="34" charset="-120"/>
                <a:ea typeface="微軟正黑體" pitchFamily="34" charset="-120"/>
              </a:rPr>
              <a:pPr/>
              <a:t>20</a:t>
            </a:fld>
            <a:endParaRPr kumimoji="0" lang="en-US" altLang="zh-TW" sz="120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320209"/>
              </p:ext>
            </p:extLst>
          </p:nvPr>
        </p:nvGraphicFramePr>
        <p:xfrm>
          <a:off x="539552" y="1485381"/>
          <a:ext cx="8229600" cy="518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向右箭號 6"/>
          <p:cNvSpPr/>
          <p:nvPr/>
        </p:nvSpPr>
        <p:spPr>
          <a:xfrm>
            <a:off x="1866901" y="3940894"/>
            <a:ext cx="285750" cy="357188"/>
          </a:xfrm>
          <a:prstGeom prst="rightArrow">
            <a:avLst/>
          </a:prstGeom>
          <a:solidFill>
            <a:srgbClr val="FEB80A"/>
          </a:solidFill>
          <a:ln w="1905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570289" y="3940894"/>
            <a:ext cx="285750" cy="357188"/>
          </a:xfrm>
          <a:prstGeom prst="rightArrow">
            <a:avLst/>
          </a:prstGeom>
          <a:solidFill>
            <a:srgbClr val="FEB80A"/>
          </a:solidFill>
          <a:ln w="1905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219701" y="3940894"/>
            <a:ext cx="285750" cy="357188"/>
          </a:xfrm>
          <a:prstGeom prst="rightArrow">
            <a:avLst/>
          </a:prstGeom>
          <a:solidFill>
            <a:srgbClr val="FEB80A"/>
          </a:solidFill>
          <a:ln w="1905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6878639" y="3940894"/>
            <a:ext cx="285750" cy="357188"/>
          </a:xfrm>
          <a:prstGeom prst="rightArrow">
            <a:avLst/>
          </a:prstGeom>
          <a:solidFill>
            <a:srgbClr val="FEB80A"/>
          </a:solidFill>
          <a:ln w="19050" cap="flat" cmpd="sng" algn="ctr">
            <a:solidFill>
              <a:srgbClr val="FEB80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 kern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81062" y="1044027"/>
            <a:ext cx="50006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i="1" kern="0" dirty="0">
                <a:ln w="11430"/>
                <a:gradFill>
                  <a:gsLst>
                    <a:gs pos="0">
                      <a:srgbClr val="FEB80A">
                        <a:tint val="70000"/>
                        <a:satMod val="245000"/>
                      </a:srgbClr>
                    </a:gs>
                    <a:gs pos="75000">
                      <a:srgbClr val="FEB8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EB8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endParaRPr kumimoji="0" lang="zh-TW" altLang="en-US" sz="3200" b="1" i="1" kern="0" dirty="0">
              <a:ln w="11430"/>
              <a:gradFill>
                <a:gsLst>
                  <a:gs pos="0">
                    <a:srgbClr val="FEB80A">
                      <a:tint val="70000"/>
                      <a:satMod val="245000"/>
                    </a:srgbClr>
                  </a:gs>
                  <a:gs pos="75000">
                    <a:srgbClr val="FEB80A">
                      <a:tint val="90000"/>
                      <a:shade val="60000"/>
                      <a:satMod val="240000"/>
                    </a:srgbClr>
                  </a:gs>
                  <a:gs pos="100000">
                    <a:srgbClr val="FEB8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49951" y="1044027"/>
            <a:ext cx="50006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i="1" kern="0" dirty="0">
                <a:ln w="11430"/>
                <a:gradFill>
                  <a:gsLst>
                    <a:gs pos="0">
                      <a:srgbClr val="FEB80A">
                        <a:tint val="70000"/>
                        <a:satMod val="245000"/>
                      </a:srgbClr>
                    </a:gs>
                    <a:gs pos="75000">
                      <a:srgbClr val="FEB8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EB8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endParaRPr kumimoji="0" lang="zh-TW" altLang="en-US" sz="3200" b="1" i="1" kern="0" dirty="0">
              <a:ln w="11430"/>
              <a:gradFill>
                <a:gsLst>
                  <a:gs pos="0">
                    <a:srgbClr val="FEB80A">
                      <a:tint val="70000"/>
                      <a:satMod val="245000"/>
                    </a:srgbClr>
                  </a:gs>
                  <a:gs pos="75000">
                    <a:srgbClr val="FEB80A">
                      <a:tint val="90000"/>
                      <a:shade val="60000"/>
                      <a:satMod val="240000"/>
                    </a:srgbClr>
                  </a:gs>
                  <a:gs pos="100000">
                    <a:srgbClr val="FEB8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418840" y="1044027"/>
            <a:ext cx="58508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i="1" kern="0" dirty="0">
                <a:ln w="11430"/>
                <a:gradFill>
                  <a:gsLst>
                    <a:gs pos="0">
                      <a:srgbClr val="FEB80A">
                        <a:tint val="70000"/>
                        <a:satMod val="245000"/>
                      </a:srgbClr>
                    </a:gs>
                    <a:gs pos="75000">
                      <a:srgbClr val="FEB8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EB8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endParaRPr kumimoji="0" lang="zh-TW" altLang="en-US" sz="3200" b="1" i="1" kern="0" dirty="0">
              <a:ln w="11430"/>
              <a:gradFill>
                <a:gsLst>
                  <a:gs pos="0">
                    <a:srgbClr val="FEB80A">
                      <a:tint val="70000"/>
                      <a:satMod val="245000"/>
                    </a:srgbClr>
                  </a:gs>
                  <a:gs pos="75000">
                    <a:srgbClr val="FEB80A">
                      <a:tint val="90000"/>
                      <a:shade val="60000"/>
                      <a:satMod val="240000"/>
                    </a:srgbClr>
                  </a:gs>
                  <a:gs pos="100000">
                    <a:srgbClr val="FEB8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172745" y="1044027"/>
            <a:ext cx="53412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i="1" kern="0" dirty="0">
                <a:ln w="11430"/>
                <a:gradFill>
                  <a:gsLst>
                    <a:gs pos="0">
                      <a:srgbClr val="FEB80A">
                        <a:tint val="70000"/>
                        <a:satMod val="245000"/>
                      </a:srgbClr>
                    </a:gs>
                    <a:gs pos="75000">
                      <a:srgbClr val="FEB8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EB8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endParaRPr kumimoji="0" lang="zh-TW" altLang="en-US" sz="3200" b="1" i="1" kern="0" dirty="0">
              <a:ln w="11430"/>
              <a:gradFill>
                <a:gsLst>
                  <a:gs pos="0">
                    <a:srgbClr val="FEB80A">
                      <a:tint val="70000"/>
                      <a:satMod val="245000"/>
                    </a:srgbClr>
                  </a:gs>
                  <a:gs pos="75000">
                    <a:srgbClr val="FEB80A">
                      <a:tint val="90000"/>
                      <a:shade val="60000"/>
                      <a:satMod val="240000"/>
                    </a:srgbClr>
                  </a:gs>
                  <a:gs pos="100000">
                    <a:srgbClr val="FEB8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867672" y="1044027"/>
            <a:ext cx="4286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i="1" kern="0" dirty="0">
                <a:ln w="11430"/>
                <a:gradFill>
                  <a:gsLst>
                    <a:gs pos="0">
                      <a:srgbClr val="FEB80A">
                        <a:tint val="70000"/>
                        <a:satMod val="245000"/>
                      </a:srgbClr>
                    </a:gs>
                    <a:gs pos="75000">
                      <a:srgbClr val="FEB8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EB8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endParaRPr kumimoji="0" lang="zh-TW" altLang="en-US" sz="3200" b="1" i="1" kern="0" dirty="0">
              <a:ln w="11430"/>
              <a:gradFill>
                <a:gsLst>
                  <a:gs pos="0">
                    <a:srgbClr val="FEB80A">
                      <a:tint val="70000"/>
                      <a:satMod val="245000"/>
                    </a:srgbClr>
                  </a:gs>
                  <a:gs pos="75000">
                    <a:srgbClr val="FEB80A">
                      <a:tint val="90000"/>
                      <a:shade val="60000"/>
                      <a:satMod val="240000"/>
                    </a:srgbClr>
                  </a:gs>
                  <a:gs pos="100000">
                    <a:srgbClr val="FEB80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8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1714" y="401873"/>
            <a:ext cx="7464669" cy="1102659"/>
          </a:xfrm>
        </p:spPr>
        <p:txBody>
          <a:bodyPr/>
          <a:lstStyle/>
          <a:p>
            <a:pPr algn="ctr"/>
            <a:r>
              <a:rPr lang="zh-TW" altLang="en-US" dirty="0" smtClean="0"/>
              <a:t>常見違規</a:t>
            </a:r>
            <a:endParaRPr lang="zh-TW" altLang="en-US" dirty="0"/>
          </a:p>
        </p:txBody>
      </p:sp>
      <p:pic>
        <p:nvPicPr>
          <p:cNvPr id="15" name="Picture 7" descr="Z:\102年度\GA10202源頭減量計畫\照片\電子電器稽查\0729複查-全國電子第22分公司\IMG_0967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26488" r="45619" b="39219"/>
          <a:stretch/>
        </p:blipFill>
        <p:spPr bwMode="auto">
          <a:xfrm>
            <a:off x="13064" y="3540045"/>
            <a:ext cx="4459385" cy="2109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6" descr="Z:\102年度\GA10202源頭減量計畫\照片\電子電器稽查\承鑫電器行回收聯單\IMG_0898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8260" t="43951" b="19326"/>
          <a:stretch/>
        </p:blipFill>
        <p:spPr bwMode="auto">
          <a:xfrm>
            <a:off x="1324744" y="5289189"/>
            <a:ext cx="2420496" cy="1530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橢圓 16"/>
          <p:cNvSpPr/>
          <p:nvPr/>
        </p:nvSpPr>
        <p:spPr>
          <a:xfrm>
            <a:off x="1043608" y="3573016"/>
            <a:ext cx="22098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58764" y="1199731"/>
            <a:ext cx="3975100" cy="6096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回收聯單未確實填寫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2817066" y="5877265"/>
            <a:ext cx="901432" cy="687496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pic>
        <p:nvPicPr>
          <p:cNvPr id="20" name="Picture 3" descr="Z:\103年度\專案\GA10303源頭減量計畫\照片\0416電子電器稽查\IMG_6973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9877" r="26796" b="29575"/>
          <a:stretch/>
        </p:blipFill>
        <p:spPr bwMode="auto">
          <a:xfrm>
            <a:off x="4716268" y="1809332"/>
            <a:ext cx="2383770" cy="29061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" name="Picture 5" descr="Z:\103年度\專案\GA10303源頭減量計畫\照片\0416電子電器稽查\IMG_6975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31864" t="22776" r="41512" b="32108"/>
          <a:stretch/>
        </p:blipFill>
        <p:spPr bwMode="auto">
          <a:xfrm>
            <a:off x="6145265" y="3915916"/>
            <a:ext cx="2255334" cy="270778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22" name="群組 2"/>
          <p:cNvGrpSpPr>
            <a:grpSpLocks/>
          </p:cNvGrpSpPr>
          <p:nvPr/>
        </p:nvGrpSpPr>
        <p:grpSpPr bwMode="auto">
          <a:xfrm>
            <a:off x="258766" y="1809331"/>
            <a:ext cx="4001755" cy="1723690"/>
            <a:chOff x="417597" y="779804"/>
            <a:chExt cx="4807048" cy="2278530"/>
          </a:xfrm>
        </p:grpSpPr>
        <p:pic>
          <p:nvPicPr>
            <p:cNvPr id="23" name="Picture 2" descr="Z:\103年度\專案\GA10303源頭減量計畫\照片\廢四機管制聯單\IMAG003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/>
            </a:blip>
            <a:srcRect l="17039" t="1935" r="7566" b="7105"/>
            <a:stretch/>
          </p:blipFill>
          <p:spPr bwMode="auto">
            <a:xfrm rot="16200000">
              <a:off x="1694561" y="-497160"/>
              <a:ext cx="2253120" cy="48070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4" name="橢圓 23"/>
            <p:cNvSpPr/>
            <p:nvPr/>
          </p:nvSpPr>
          <p:spPr>
            <a:xfrm>
              <a:off x="767060" y="2715606"/>
              <a:ext cx="973158" cy="34272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319587" y="2286458"/>
              <a:ext cx="180979" cy="3046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102143" y="2591106"/>
              <a:ext cx="393708" cy="1523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4073569" y="1477239"/>
              <a:ext cx="862030" cy="59660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8" name="圓角矩形 27"/>
          <p:cNvSpPr/>
          <p:nvPr/>
        </p:nvSpPr>
        <p:spPr>
          <a:xfrm>
            <a:off x="4820111" y="1962921"/>
            <a:ext cx="2014959" cy="1077022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4472449" y="1199731"/>
            <a:ext cx="4640262" cy="60960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販賣業入口明顯處未標示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6290663" y="4877470"/>
            <a:ext cx="1456690" cy="16198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/>
          <p:cNvSpPr txBox="1">
            <a:spLocks/>
          </p:cNvSpPr>
          <p:nvPr/>
        </p:nvSpPr>
        <p:spPr bwMode="auto">
          <a:xfrm>
            <a:off x="1403647" y="2348880"/>
            <a:ext cx="6192837" cy="12814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25475" indent="-350838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  <a:defRPr/>
            </a:pPr>
            <a:r>
              <a:rPr kumimoji="0" lang="zh-TW" altLang="en-US" sz="2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廢四機回收入口網 </a:t>
            </a:r>
            <a:r>
              <a:rPr kumimoji="0" lang="en-US" altLang="zh-TW" sz="2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altLang="zh-TW" sz="28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http://r-weee.epa.gov.tw/</a:t>
            </a:r>
            <a:endParaRPr kumimoji="0" lang="en-US" altLang="zh-TW" sz="28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4637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zh-TW" sz="2400" kern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雲朵形 2"/>
          <p:cNvSpPr/>
          <p:nvPr/>
        </p:nvSpPr>
        <p:spPr bwMode="auto">
          <a:xfrm>
            <a:off x="48174" y="457200"/>
            <a:ext cx="2008606" cy="914400"/>
          </a:xfrm>
          <a:prstGeom prst="cloud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zh-TW" altLang="en-US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2237B34-45F1-476D-9ABF-EF9A989127C5}" type="slidenum">
              <a:rPr lang="en-US" altLang="zh-TW" smtClean="0"/>
              <a:pPr/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38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38864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2237B34-45F1-476D-9ABF-EF9A989127C5}" type="slidenum">
              <a:rPr lang="en-US" altLang="zh-TW" smtClean="0"/>
              <a:pPr/>
              <a:t>23</a:t>
            </a:fld>
            <a:endParaRPr lang="en-US" altLang="zh-TW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213" y="171450"/>
            <a:ext cx="66278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廢四機回收入口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網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販賣業者使用網站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</a:p>
          <a:p>
            <a:pPr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http</a:t>
            </a:r>
            <a:r>
              <a:rPr lang="en-US" altLang="zh-TW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://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華康中圓體(P)" pitchFamily="34" charset="-120"/>
                <a:ea typeface="華康中圓體(P)" pitchFamily="34" charset="-120"/>
              </a:rPr>
              <a:t>r-weee.epa.gov.tw</a:t>
            </a:r>
            <a:endParaRPr lang="en-US" altLang="zh-TW" sz="2800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endParaRPr lang="zh-TW" altLang="zh-TW" sz="28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323528" y="1618602"/>
            <a:ext cx="5954855" cy="4680520"/>
            <a:chOff x="236817" y="965024"/>
            <a:chExt cx="4789762" cy="376475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436" y="965024"/>
              <a:ext cx="4746143" cy="3764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105608" y="3221039"/>
              <a:ext cx="1158386" cy="2427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9" name="直線圖說文字 2 8"/>
            <p:cNvSpPr/>
            <p:nvPr/>
          </p:nvSpPr>
          <p:spPr bwMode="auto">
            <a:xfrm flipH="1">
              <a:off x="236817" y="2537048"/>
              <a:ext cx="936104" cy="477774"/>
            </a:xfrm>
            <a:prstGeom prst="borderCallout2">
              <a:avLst>
                <a:gd name="adj1" fmla="val 26371"/>
                <a:gd name="adj2" fmla="val -1332"/>
                <a:gd name="adj3" fmla="val 33992"/>
                <a:gd name="adj4" fmla="val -18223"/>
                <a:gd name="adj5" fmla="val 139055"/>
                <a:gd name="adj6" fmla="val -1801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新細明體" pitchFamily="18" charset="-120"/>
                </a:rPr>
                <a:t>忘記密碼由此查詢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5165327" y="980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聯單申請</a:t>
            </a:r>
            <a:endParaRPr lang="zh-TW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170387" y="364502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聯單查詢</a:t>
            </a:r>
            <a:endParaRPr lang="zh-TW" altLang="zh-TW" dirty="0"/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50" y="1340768"/>
            <a:ext cx="3971149" cy="91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直線圖說文字 2 14"/>
          <p:cNvSpPr>
            <a:spLocks/>
          </p:cNvSpPr>
          <p:nvPr/>
        </p:nvSpPr>
        <p:spPr bwMode="auto">
          <a:xfrm>
            <a:off x="5029950" y="2355275"/>
            <a:ext cx="2232025" cy="396875"/>
          </a:xfrm>
          <a:prstGeom prst="borderCallout2">
            <a:avLst>
              <a:gd name="adj1" fmla="val 51074"/>
              <a:gd name="adj2" fmla="val 103449"/>
              <a:gd name="adj3" fmla="val 51074"/>
              <a:gd name="adj4" fmla="val 112875"/>
              <a:gd name="adj5" fmla="val -100231"/>
              <a:gd name="adj6" fmla="val 72894"/>
            </a:avLst>
          </a:prstGeom>
          <a:solidFill>
            <a:srgbClr val="FFFF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輸入聯單申請數量</a:t>
            </a:r>
            <a:endParaRPr lang="zh-TW" altLang="en-US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371"/>
          <p:cNvSpPr>
            <a:spLocks noChangeArrowheads="1"/>
          </p:cNvSpPr>
          <p:nvPr/>
        </p:nvSpPr>
        <p:spPr bwMode="auto">
          <a:xfrm>
            <a:off x="5028311" y="2770472"/>
            <a:ext cx="3144089" cy="8104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申請資料傳送至環保機關進行審核，由環保局進行核發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50" y="4352635"/>
            <a:ext cx="3971149" cy="152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直線圖說文字 2 16"/>
          <p:cNvSpPr>
            <a:spLocks/>
          </p:cNvSpPr>
          <p:nvPr/>
        </p:nvSpPr>
        <p:spPr bwMode="auto">
          <a:xfrm>
            <a:off x="5004048" y="3958862"/>
            <a:ext cx="3095625" cy="396875"/>
          </a:xfrm>
          <a:prstGeom prst="borderCallout2">
            <a:avLst>
              <a:gd name="adj1" fmla="val 51074"/>
              <a:gd name="adj2" fmla="val 103560"/>
              <a:gd name="adj3" fmla="val 51074"/>
              <a:gd name="adj4" fmla="val 118370"/>
              <a:gd name="adj5" fmla="val 130789"/>
              <a:gd name="adj6" fmla="val 107126"/>
            </a:avLst>
          </a:prstGeom>
          <a:solidFill>
            <a:srgbClr val="FFFF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 b="1" dirty="0">
                <a:solidFill>
                  <a:srgbClr val="0000FF"/>
                </a:solidFill>
                <a:ea typeface="華康中圓體" pitchFamily="49" charset="-120"/>
              </a:rPr>
              <a:t>輸入聯單編號後即可查詢</a:t>
            </a:r>
            <a:endParaRPr lang="zh-TW" altLang="en-US" sz="1800" b="1" dirty="0">
              <a:latin typeface="文鼎新中黑" pitchFamily="49" charset="-120"/>
              <a:ea typeface="文鼎新中黑" pitchFamily="49" charset="-120"/>
            </a:endParaRPr>
          </a:p>
        </p:txBody>
      </p:sp>
      <p:sp>
        <p:nvSpPr>
          <p:cNvPr id="19" name="Rectangle 371"/>
          <p:cNvSpPr>
            <a:spLocks noChangeArrowheads="1"/>
          </p:cNvSpPr>
          <p:nvPr/>
        </p:nvSpPr>
        <p:spPr bwMode="auto">
          <a:xfrm>
            <a:off x="5029950" y="5903549"/>
            <a:ext cx="3214458" cy="81043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查詢後將顯示聯單申報結果，亦可下載所有聯單使用情形</a:t>
            </a:r>
          </a:p>
        </p:txBody>
      </p:sp>
    </p:spTree>
    <p:extLst>
      <p:ext uri="{BB962C8B-B14F-4D97-AF65-F5344CB8AC3E}">
        <p14:creationId xmlns:p14="http://schemas.microsoft.com/office/powerpoint/2010/main" val="9672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38864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2237B34-45F1-476D-9ABF-EF9A989127C5}" type="slidenum">
              <a:rPr lang="en-US" altLang="zh-TW" smtClean="0"/>
              <a:pPr/>
              <a:t>24</a:t>
            </a:fld>
            <a:endParaRPr lang="en-US" altLang="zh-TW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213" y="171450"/>
            <a:ext cx="66278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廢四機回收入口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網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-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資料下載</a:t>
            </a:r>
            <a:endParaRPr lang="zh-TW" altLang="zh-TW" sz="28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6" name="群組 5"/>
          <p:cNvGrpSpPr>
            <a:grpSpLocks noChangeAspect="1"/>
          </p:cNvGrpSpPr>
          <p:nvPr/>
        </p:nvGrpSpPr>
        <p:grpSpPr>
          <a:xfrm>
            <a:off x="179512" y="821085"/>
            <a:ext cx="6575316" cy="1696335"/>
            <a:chOff x="280436" y="965024"/>
            <a:chExt cx="4746143" cy="122443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0436" y="965024"/>
              <a:ext cx="4746143" cy="1224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3464378" y="965024"/>
              <a:ext cx="818228" cy="3429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>
                  <a:solidFill>
                    <a:srgbClr val="FF0000"/>
                  </a:solidFill>
                </a:ln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727" y="2276872"/>
            <a:ext cx="8120958" cy="2351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直線圖說文字 2 14"/>
          <p:cNvSpPr>
            <a:spLocks/>
          </p:cNvSpPr>
          <p:nvPr/>
        </p:nvSpPr>
        <p:spPr bwMode="auto">
          <a:xfrm>
            <a:off x="6156176" y="3632157"/>
            <a:ext cx="2232025" cy="396875"/>
          </a:xfrm>
          <a:prstGeom prst="borderCallout2">
            <a:avLst>
              <a:gd name="adj1" fmla="val 51074"/>
              <a:gd name="adj2" fmla="val 103449"/>
              <a:gd name="adj3" fmla="val 51074"/>
              <a:gd name="adj4" fmla="val 112875"/>
              <a:gd name="adj5" fmla="val -118935"/>
              <a:gd name="adj6" fmla="val 99787"/>
            </a:avLst>
          </a:prstGeom>
          <a:solidFill>
            <a:srgbClr val="FFFF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作業手冊下載</a:t>
            </a:r>
            <a:endParaRPr lang="zh-TW" altLang="en-US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ectangle 371"/>
          <p:cNvSpPr>
            <a:spLocks noChangeArrowheads="1"/>
          </p:cNvSpPr>
          <p:nvPr/>
        </p:nvSpPr>
        <p:spPr bwMode="auto">
          <a:xfrm>
            <a:off x="827584" y="5443992"/>
            <a:ext cx="7056783" cy="12973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販賣業者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填寫完電子電器販賣業者基本資料登記、變更、聯單及帳號密碼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申請表，由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環保局人員登錄至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RRMS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後，系統會自動寄發廢四機回收入口網之帳號密碼至業者填寫之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e-mail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直線圖說文字 2 16"/>
          <p:cNvSpPr>
            <a:spLocks/>
          </p:cNvSpPr>
          <p:nvPr/>
        </p:nvSpPr>
        <p:spPr bwMode="auto">
          <a:xfrm>
            <a:off x="594916" y="4514609"/>
            <a:ext cx="1368152" cy="396875"/>
          </a:xfrm>
          <a:prstGeom prst="borderCallout2">
            <a:avLst>
              <a:gd name="adj1" fmla="val 43394"/>
              <a:gd name="adj2" fmla="val -317"/>
              <a:gd name="adj3" fmla="val 47234"/>
              <a:gd name="adj4" fmla="val -20382"/>
              <a:gd name="adj5" fmla="val -222491"/>
              <a:gd name="adj6" fmla="val 4233"/>
            </a:avLst>
          </a:prstGeom>
          <a:solidFill>
            <a:srgbClr val="FFFF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defTabSz="912813"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樣張下載</a:t>
            </a:r>
          </a:p>
        </p:txBody>
      </p:sp>
      <p:sp>
        <p:nvSpPr>
          <p:cNvPr id="17" name="直線圖說文字 2 16"/>
          <p:cNvSpPr>
            <a:spLocks/>
          </p:cNvSpPr>
          <p:nvPr/>
        </p:nvSpPr>
        <p:spPr bwMode="auto">
          <a:xfrm>
            <a:off x="3347864" y="4710396"/>
            <a:ext cx="2232025" cy="396875"/>
          </a:xfrm>
          <a:prstGeom prst="borderCallout2">
            <a:avLst>
              <a:gd name="adj1" fmla="val 51074"/>
              <a:gd name="adj2" fmla="val 103449"/>
              <a:gd name="adj3" fmla="val 51074"/>
              <a:gd name="adj4" fmla="val 112875"/>
              <a:gd name="adj5" fmla="val -98001"/>
              <a:gd name="adj6" fmla="val 96109"/>
            </a:avLst>
          </a:prstGeom>
          <a:solidFill>
            <a:srgbClr val="FFFF00"/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defTabSz="912813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</a:rPr>
              <a:t>申請表下載</a:t>
            </a:r>
            <a:endParaRPr lang="zh-TW" altLang="en-US" sz="1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213" y="5117122"/>
            <a:ext cx="172354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帳號密碼申請</a:t>
            </a:r>
            <a:endParaRPr lang="zh-TW" altLang="zh-TW" sz="20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接點 3"/>
          <p:cNvCxnSpPr/>
          <p:nvPr/>
        </p:nvCxnSpPr>
        <p:spPr>
          <a:xfrm flipV="1">
            <a:off x="461727" y="1296140"/>
            <a:ext cx="4128825" cy="9807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 flipH="1" flipV="1">
            <a:off x="5724128" y="1296140"/>
            <a:ext cx="2858557" cy="9807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3"/>
          <p:cNvSpPr>
            <a:spLocks noGrp="1"/>
          </p:cNvSpPr>
          <p:nvPr>
            <p:ph sz="quarter" idx="1"/>
          </p:nvPr>
        </p:nvSpPr>
        <p:spPr>
          <a:xfrm>
            <a:off x="250824" y="1268760"/>
            <a:ext cx="8797641" cy="4463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廢四機諮詢窗口：毅泰管理顧問股份有限公司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(02)2953-3590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電子信箱諮詢：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recycle4.weee@gmail.com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系統諮詢服務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：環資國際有限公司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dirty="0" smtClean="0"/>
              <a:t>廢</a:t>
            </a:r>
            <a:r>
              <a:rPr lang="zh-TW" altLang="en-US" dirty="0"/>
              <a:t>四機回收入口</a:t>
            </a:r>
            <a:r>
              <a:rPr lang="zh-TW" altLang="en-US" dirty="0" smtClean="0"/>
              <a:t>網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(02)6630-8000#341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陳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奕晴小姐</a:t>
            </a:r>
          </a:p>
          <a:p>
            <a:pPr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所轄縣市環境保護局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1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環保署 回收基管會 第四組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	(02)2370-5888#3427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3425</a:t>
            </a:r>
          </a:p>
        </p:txBody>
      </p:sp>
      <p:sp>
        <p:nvSpPr>
          <p:cNvPr id="7" name="雲朵形 6"/>
          <p:cNvSpPr/>
          <p:nvPr/>
        </p:nvSpPr>
        <p:spPr bwMode="auto">
          <a:xfrm>
            <a:off x="77004" y="38746"/>
            <a:ext cx="5215076" cy="914400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kumimoji="0" lang="zh-TW" altLang="en-US" sz="3600" b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相關聯絡窗口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2237B34-45F1-476D-9ABF-EF9A989127C5}" type="slidenum">
              <a:rPr lang="en-US" altLang="zh-TW" smtClean="0"/>
              <a:pPr/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66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037348"/>
            <a:ext cx="4191000" cy="2021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91400" y="2037348"/>
            <a:ext cx="1752600" cy="2021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85146" y="2053390"/>
            <a:ext cx="368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簡報結束，謝謝聆聽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3A07-8517-49F3-9DCC-4A4570E77CA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0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法規依據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7B09-DD36-4DB9-9260-1020BBB5E99B}" type="slidenum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zh-TW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11560" y="1230784"/>
            <a:ext cx="8229600" cy="486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2700"/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廢棄物清理法第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</a:p>
          <a:p>
            <a:pPr marL="12700">
              <a:lnSpc>
                <a:spcPts val="750"/>
              </a:lnSpc>
              <a:spcBef>
                <a:spcPts val="13"/>
              </a:spcBef>
            </a:pPr>
            <a:endParaRPr lang="zh-TW" altLang="en-US" sz="7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2700"/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99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日公告「應設置資源回收設施 之應回收電子電器物品販賣業者範圍、設 施設置、規格及其他應遵行事項」，並自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正式實施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2700">
              <a:lnSpc>
                <a:spcPts val="750"/>
              </a:lnSpc>
              <a:spcBef>
                <a:spcPts val="25"/>
              </a:spcBef>
            </a:pPr>
            <a:endParaRPr lang="zh-TW" altLang="en-US" sz="7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2700"/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日、 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日公告</a:t>
            </a:r>
            <a:r>
              <a:rPr lang="zh-TW" altLang="en-US" sz="3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修正</a:t>
            </a:r>
            <a:r>
              <a:rPr lang="zh-TW" altLang="en-US" sz="32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2700"/>
            <a:endParaRPr lang="zh-TW" altLang="en-US" sz="3200" dirty="0" smtClean="0">
              <a:solidFill>
                <a:srgbClr val="0051C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14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5" descr="kade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450"/>
            <a:ext cx="1516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86122" y="0"/>
            <a:ext cx="6230791" cy="747192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遵行事項條文說明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(1/8)</a:t>
            </a:r>
            <a:endParaRPr lang="zh-TW" altLang="en-US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0" name="圓角矩形 109"/>
          <p:cNvSpPr/>
          <p:nvPr/>
        </p:nvSpPr>
        <p:spPr>
          <a:xfrm>
            <a:off x="1043608" y="692698"/>
            <a:ext cx="4608512" cy="576263"/>
          </a:xfrm>
          <a:prstGeom prst="roundRect">
            <a:avLst>
              <a:gd name="adj" fmla="val 45519"/>
            </a:avLst>
          </a:prstGeo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列管對象及</a:t>
            </a:r>
            <a:r>
              <a:rPr lang="zh-TW" altLang="en-US" sz="24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華康新儷粗黑"/>
              </a:rPr>
              <a:t>列管範圍</a:t>
            </a:r>
            <a:endParaRPr lang="zh-TW" altLang="en-US" sz="24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5" name="Picture 3" descr="C:\Documents and Settings\acer\桌面\簡報檔\point\arrow_set\arrow03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92151"/>
            <a:ext cx="11001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投影片編號版面配置區 3"/>
          <p:cNvSpPr txBox="1">
            <a:spLocks noGrp="1"/>
          </p:cNvSpPr>
          <p:nvPr/>
        </p:nvSpPr>
        <p:spPr bwMode="auto">
          <a:xfrm>
            <a:off x="6777038" y="6296025"/>
            <a:ext cx="23669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r" eaLnBrk="1" hangingPunct="1"/>
            <a:fld id="{B4824BF1-71EB-45A7-A12A-3F397D882A96}" type="slidenum">
              <a:rPr kumimoji="0" lang="en-US" altLang="zh-TW" sz="1200">
                <a:latin typeface="微軟正黑體" pitchFamily="34" charset="-120"/>
                <a:ea typeface="微軟正黑體" pitchFamily="34" charset="-120"/>
              </a:rPr>
              <a:pPr algn="r" eaLnBrk="1" hangingPunct="1"/>
              <a:t>4</a:t>
            </a:fld>
            <a:endParaRPr kumimoji="0" lang="en-US" altLang="zh-TW" sz="12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27" name="矩形 16"/>
          <p:cNvSpPr>
            <a:spLocks noChangeArrowheads="1"/>
          </p:cNvSpPr>
          <p:nvPr/>
        </p:nvSpPr>
        <p:spPr bwMode="auto">
          <a:xfrm>
            <a:off x="35497" y="1272657"/>
            <a:ext cx="560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2000" dirty="0">
                <a:solidFill>
                  <a:srgbClr val="C0504D"/>
                </a:solidFill>
                <a:latin typeface="微軟正黑體" pitchFamily="34" charset="-120"/>
                <a:ea typeface="微軟正黑體" pitchFamily="34" charset="-120"/>
                <a:cs typeface="華康新儷粗黑"/>
              </a:rPr>
              <a:t>列管範圍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  <a:cs typeface="華康新儷粗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5884" y="1476266"/>
            <a:ext cx="6424984" cy="6565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ts val="2160"/>
              </a:lnSpc>
              <a:spcBef>
                <a:spcPts val="0"/>
              </a:spcBef>
              <a:defRPr/>
            </a:pP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應回收電子電器：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電視機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洗衣機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電冰箱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2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冷、暖氣機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等四項民眾</a:t>
            </a:r>
            <a:r>
              <a:rPr lang="zh-TW" altLang="en-US" sz="2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購買新品所汰換之報廢品</a:t>
            </a:r>
            <a:r>
              <a:rPr lang="zh-TW" altLang="en-US" sz="23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30729" name="Picture 17" descr="kaden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60352"/>
            <a:ext cx="7477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kaden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777">
            <a:off x="7221539" y="436659"/>
            <a:ext cx="105568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497" y="6309322"/>
            <a:ext cx="1980029" cy="3616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0" lang="zh-TW" altLang="en-US" sz="1750" b="1" dirty="0">
                <a:solidFill>
                  <a:schemeClr val="tx1"/>
                </a:solidFill>
                <a:ea typeface="微軟正黑體" pitchFamily="34" charset="-120"/>
              </a:rPr>
              <a:t>一般廢棄物之性質</a:t>
            </a:r>
            <a:endParaRPr kumimoji="0" lang="zh-TW" altLang="en-US" sz="175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86122" y="6309320"/>
            <a:ext cx="6950375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sz="1600" b="1" dirty="0">
                <a:solidFill>
                  <a:schemeClr val="tx1"/>
                </a:solidFill>
                <a:ea typeface="微軟正黑體" pitchFamily="34" charset="-120"/>
              </a:rPr>
              <a:t>一、不易清除、處理。二、含長期不易腐化之成分。三、含有害物質成分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object 30"/>
          <p:cNvSpPr txBox="1"/>
          <p:nvPr/>
        </p:nvSpPr>
        <p:spPr>
          <a:xfrm>
            <a:off x="595884" y="2168528"/>
            <a:ext cx="8368604" cy="4127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108000" indent="-108000">
              <a:defRPr/>
            </a:pPr>
            <a:r>
              <a:rPr lang="zh-TW" sz="22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sz="2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電視機：使用交流電，包含影像管類、非影像管類及彩色影像投射</a:t>
            </a: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機（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指內投式彩色影像投射電視機），並含有或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預留電視</a:t>
            </a:r>
            <a:r>
              <a:rPr 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調諧器</a:t>
            </a:r>
            <a:r>
              <a:rPr lang="zh-TW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une</a:t>
            </a:r>
            <a:r>
              <a:rPr lang="zh-TW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r</a:t>
            </a:r>
            <a:r>
              <a:rPr 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位置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，或螢幕對角線尺寸逾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吋之影像輸出裝置</a:t>
            </a:r>
            <a:r>
              <a:rPr 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3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000" indent="-108000">
              <a:defRPr/>
            </a:pPr>
            <a:endParaRPr lang="zh-TW" sz="1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000" indent="-108000">
              <a:lnSpc>
                <a:spcPts val="1000"/>
              </a:lnSpc>
              <a:defRPr/>
            </a:pPr>
            <a:endParaRPr lang="zh-TW" sz="23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000" indent="-108000">
              <a:defRPr/>
            </a:pP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二、電冰箱：使用交流電，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容量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800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公升以下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，壓縮式且兼具冷藏及</a:t>
            </a: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冷凍</a:t>
            </a:r>
            <a:r>
              <a:rPr lang="zh-TW" alt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功能或電動吸收式之冰箱、冰桶</a:t>
            </a:r>
            <a:r>
              <a:rPr lang="zh-TW" alt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3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000" indent="-108000">
              <a:defRPr/>
            </a:pPr>
            <a:endParaRPr lang="zh-TW" altLang="zh-TW" sz="1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000" indent="-108000">
              <a:defRPr/>
            </a:pP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、洗衣機：洗衣容量為乾衣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公斤以上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公斤以下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者</a:t>
            </a: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3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000" indent="-108000">
              <a:defRPr/>
            </a:pPr>
            <a:endParaRPr lang="en-US" altLang="zh-TW" sz="1000" b="1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8000" indent="-108000">
              <a:defRPr/>
            </a:pP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、冷、暖氣機：標示額定總冷氣能力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8,000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仟卡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(kcal/h)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9,</a:t>
            </a:r>
            <a:r>
              <a:rPr lang="zh-TW" alt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sz="2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瓦 </a:t>
            </a:r>
            <a:r>
              <a:rPr lang="zh-TW" alt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(W)</a:t>
            </a:r>
            <a:r>
              <a:rPr lang="zh-TW" sz="2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以下之窗型、箱型或分離式冷、暖氣機。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不包括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水冷式冷、暖氣 機及機動車輛、船舶或航空器</a:t>
            </a: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上使用</a:t>
            </a:r>
            <a:r>
              <a:rPr lang="zh-TW" sz="23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之冷、暖氣機</a:t>
            </a:r>
            <a:r>
              <a:rPr lang="zh-TW" sz="23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sz="23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38" name="矩形 16"/>
          <p:cNvSpPr>
            <a:spLocks noChangeArrowheads="1"/>
          </p:cNvSpPr>
          <p:nvPr/>
        </p:nvSpPr>
        <p:spPr bwMode="auto">
          <a:xfrm>
            <a:off x="51174" y="2860677"/>
            <a:ext cx="5603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 eaLnBrk="1" hangingPunct="1"/>
            <a:r>
              <a:rPr lang="zh-TW" altLang="en-US" sz="2200" dirty="0">
                <a:solidFill>
                  <a:srgbClr val="C0504D"/>
                </a:solidFill>
                <a:latin typeface="微軟正黑體" pitchFamily="34" charset="-120"/>
                <a:ea typeface="微軟正黑體" pitchFamily="34" charset="-120"/>
                <a:cs typeface="華康新儷粗黑"/>
              </a:rPr>
              <a:t>應回收電子電器定義</a:t>
            </a:r>
            <a:endParaRPr lang="zh-TW" altLang="en-US" sz="2200" dirty="0">
              <a:latin typeface="微軟正黑體" pitchFamily="34" charset="-120"/>
              <a:ea typeface="微軟正黑體" pitchFamily="34" charset="-120"/>
              <a:cs typeface="華康新儷粗黑"/>
            </a:endParaRPr>
          </a:p>
        </p:txBody>
      </p:sp>
      <p:pic>
        <p:nvPicPr>
          <p:cNvPr id="30739" name="Picture 16" descr="kiki_0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7410">
            <a:off x="7079115" y="1701663"/>
            <a:ext cx="960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3571" y="168277"/>
            <a:ext cx="7087843" cy="557213"/>
          </a:xfrm>
        </p:spPr>
        <p:txBody>
          <a:bodyPr lIns="0" tIns="0" rIns="0" bIns="0" rtlCol="0">
            <a:noAutofit/>
          </a:bodyPr>
          <a:lstStyle/>
          <a:p>
            <a:pPr marL="12700" eaLnBrk="1" fontAlgn="auto" hangingPunct="1">
              <a:spcAft>
                <a:spcPts val="0"/>
              </a:spcAft>
              <a:defRPr/>
            </a:pPr>
            <a:r>
              <a:rPr sz="3600" b="0" dirty="0" err="1">
                <a:solidFill>
                  <a:schemeClr val="tx1"/>
                </a:solidFill>
              </a:rPr>
              <a:t>遵行事項條文說明</a:t>
            </a:r>
            <a:r>
              <a:rPr lang="en-US" altLang="zh-TW" sz="3600" b="0" dirty="0">
                <a:solidFill>
                  <a:schemeClr val="tx1"/>
                </a:solidFill>
              </a:rPr>
              <a:t>(2/8)</a:t>
            </a:r>
          </a:p>
        </p:txBody>
      </p:sp>
      <p:sp>
        <p:nvSpPr>
          <p:cNvPr id="12291" name="object 3"/>
          <p:cNvSpPr>
            <a:spLocks/>
          </p:cNvSpPr>
          <p:nvPr/>
        </p:nvSpPr>
        <p:spPr bwMode="auto">
          <a:xfrm>
            <a:off x="1260476" y="692151"/>
            <a:ext cx="4535488" cy="576263"/>
          </a:xfrm>
          <a:custGeom>
            <a:avLst/>
            <a:gdLst>
              <a:gd name="T0" fmla="*/ 4273949 w 4535424"/>
              <a:gd name="T1" fmla="*/ 0 h 576199"/>
              <a:gd name="T2" fmla="*/ 262307 w 4535424"/>
              <a:gd name="T3" fmla="*/ 0 h 576199"/>
              <a:gd name="T4" fmla="*/ 240793 w 4535424"/>
              <a:gd name="T5" fmla="*/ 868 h 576199"/>
              <a:gd name="T6" fmla="*/ 199290 w 4535424"/>
              <a:gd name="T7" fmla="*/ 7630 h 576199"/>
              <a:gd name="T8" fmla="*/ 160224 w 4535424"/>
              <a:gd name="T9" fmla="*/ 20625 h 576199"/>
              <a:gd name="T10" fmla="*/ 124162 w 4535424"/>
              <a:gd name="T11" fmla="*/ 39327 h 576199"/>
              <a:gd name="T12" fmla="*/ 91619 w 4535424"/>
              <a:gd name="T13" fmla="*/ 63197 h 576199"/>
              <a:gd name="T14" fmla="*/ 63162 w 4535424"/>
              <a:gd name="T15" fmla="*/ 91684 h 576199"/>
              <a:gd name="T16" fmla="*/ 39319 w 4535424"/>
              <a:gd name="T17" fmla="*/ 124262 h 576199"/>
              <a:gd name="T18" fmla="*/ 20617 w 4535424"/>
              <a:gd name="T19" fmla="*/ 160379 h 576199"/>
              <a:gd name="T20" fmla="*/ 7625 w 4535424"/>
              <a:gd name="T21" fmla="*/ 199496 h 576199"/>
              <a:gd name="T22" fmla="*/ 869 w 4535424"/>
              <a:gd name="T23" fmla="*/ 241075 h 576199"/>
              <a:gd name="T24" fmla="*/ 0 w 4535424"/>
              <a:gd name="T25" fmla="*/ 262631 h 576199"/>
              <a:gd name="T26" fmla="*/ 0 w 4535424"/>
              <a:gd name="T27" fmla="*/ 314387 h 576199"/>
              <a:gd name="T28" fmla="*/ 3434 w 4535424"/>
              <a:gd name="T29" fmla="*/ 356976 h 576199"/>
              <a:gd name="T30" fmla="*/ 13375 w 4535424"/>
              <a:gd name="T31" fmla="*/ 397374 h 576199"/>
              <a:gd name="T32" fmla="*/ 29283 w 4535424"/>
              <a:gd name="T33" fmla="*/ 435063 h 576199"/>
              <a:gd name="T34" fmla="*/ 50630 w 4535424"/>
              <a:gd name="T35" fmla="*/ 469466 h 576199"/>
              <a:gd name="T36" fmla="*/ 76847 w 4535424"/>
              <a:gd name="T37" fmla="*/ 500079 h 576199"/>
              <a:gd name="T38" fmla="*/ 107422 w 4535424"/>
              <a:gd name="T39" fmla="*/ 526329 h 576199"/>
              <a:gd name="T40" fmla="*/ 141785 w 4535424"/>
              <a:gd name="T41" fmla="*/ 547696 h 576199"/>
              <a:gd name="T42" fmla="*/ 179423 w 4535424"/>
              <a:gd name="T43" fmla="*/ 563630 h 576199"/>
              <a:gd name="T44" fmla="*/ 219769 w 4535424"/>
              <a:gd name="T45" fmla="*/ 573584 h 576199"/>
              <a:gd name="T46" fmla="*/ 262307 w 4535424"/>
              <a:gd name="T47" fmla="*/ 577019 h 576199"/>
              <a:gd name="T48" fmla="*/ 4273949 w 4535424"/>
              <a:gd name="T49" fmla="*/ 577019 h 576199"/>
              <a:gd name="T50" fmla="*/ 4316520 w 4535424"/>
              <a:gd name="T51" fmla="*/ 573584 h 576199"/>
              <a:gd name="T52" fmla="*/ 4356893 w 4535424"/>
              <a:gd name="T53" fmla="*/ 563630 h 576199"/>
              <a:gd name="T54" fmla="*/ 4394550 w 4535424"/>
              <a:gd name="T55" fmla="*/ 547696 h 576199"/>
              <a:gd name="T56" fmla="*/ 4428925 w 4535424"/>
              <a:gd name="T57" fmla="*/ 526329 h 576199"/>
              <a:gd name="T58" fmla="*/ 4459503 w 4535424"/>
              <a:gd name="T59" fmla="*/ 500079 h 576199"/>
              <a:gd name="T60" fmla="*/ 4485717 w 4535424"/>
              <a:gd name="T61" fmla="*/ 469466 h 576199"/>
              <a:gd name="T62" fmla="*/ 4507052 w 4535424"/>
              <a:gd name="T63" fmla="*/ 435063 h 576199"/>
              <a:gd name="T64" fmla="*/ 4522941 w 4535424"/>
              <a:gd name="T65" fmla="*/ 397374 h 576199"/>
              <a:gd name="T66" fmla="*/ 4532856 w 4535424"/>
              <a:gd name="T67" fmla="*/ 356976 h 576199"/>
              <a:gd name="T68" fmla="*/ 4536256 w 4535424"/>
              <a:gd name="T69" fmla="*/ 314387 h 576199"/>
              <a:gd name="T70" fmla="*/ 4536256 w 4535424"/>
              <a:gd name="T71" fmla="*/ 262631 h 576199"/>
              <a:gd name="T72" fmla="*/ 4532825 w 4535424"/>
              <a:gd name="T73" fmla="*/ 220011 h 576199"/>
              <a:gd name="T74" fmla="*/ 4522892 w 4535424"/>
              <a:gd name="T75" fmla="*/ 179596 h 576199"/>
              <a:gd name="T76" fmla="*/ 4506996 w 4535424"/>
              <a:gd name="T77" fmla="*/ 141906 h 576199"/>
              <a:gd name="T78" fmla="*/ 4485662 w 4535424"/>
              <a:gd name="T79" fmla="*/ 107497 h 576199"/>
              <a:gd name="T80" fmla="*/ 4459455 w 4535424"/>
              <a:gd name="T81" fmla="*/ 76892 h 576199"/>
              <a:gd name="T82" fmla="*/ 4428888 w 4535424"/>
              <a:gd name="T83" fmla="*/ 50658 h 576199"/>
              <a:gd name="T84" fmla="*/ 4394526 w 4535424"/>
              <a:gd name="T85" fmla="*/ 29298 h 576199"/>
              <a:gd name="T86" fmla="*/ 4356880 w 4535424"/>
              <a:gd name="T87" fmla="*/ 13376 h 576199"/>
              <a:gd name="T88" fmla="*/ 4316517 w 4535424"/>
              <a:gd name="T89" fmla="*/ 3430 h 576199"/>
              <a:gd name="T90" fmla="*/ 4273949 w 4535424"/>
              <a:gd name="T91" fmla="*/ 0 h 5761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35424"/>
              <a:gd name="T139" fmla="*/ 0 h 576199"/>
              <a:gd name="T140" fmla="*/ 4535424 w 4535424"/>
              <a:gd name="T141" fmla="*/ 576199 h 57619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35424" h="576199">
                <a:moveTo>
                  <a:pt x="4273169" y="0"/>
                </a:moveTo>
                <a:lnTo>
                  <a:pt x="262255" y="0"/>
                </a:lnTo>
                <a:lnTo>
                  <a:pt x="240754" y="868"/>
                </a:lnTo>
                <a:lnTo>
                  <a:pt x="199251" y="7617"/>
                </a:lnTo>
                <a:lnTo>
                  <a:pt x="160198" y="20599"/>
                </a:lnTo>
                <a:lnTo>
                  <a:pt x="124136" y="39275"/>
                </a:lnTo>
                <a:lnTo>
                  <a:pt x="91606" y="63106"/>
                </a:lnTo>
                <a:lnTo>
                  <a:pt x="63149" y="91554"/>
                </a:lnTo>
                <a:lnTo>
                  <a:pt x="39306" y="124080"/>
                </a:lnTo>
                <a:lnTo>
                  <a:pt x="20617" y="160145"/>
                </a:lnTo>
                <a:lnTo>
                  <a:pt x="7625" y="199210"/>
                </a:lnTo>
                <a:lnTo>
                  <a:pt x="869" y="240736"/>
                </a:lnTo>
                <a:lnTo>
                  <a:pt x="0" y="262254"/>
                </a:lnTo>
                <a:lnTo>
                  <a:pt x="0" y="313944"/>
                </a:lnTo>
                <a:lnTo>
                  <a:pt x="3434" y="356468"/>
                </a:lnTo>
                <a:lnTo>
                  <a:pt x="13375" y="396814"/>
                </a:lnTo>
                <a:lnTo>
                  <a:pt x="29283" y="434439"/>
                </a:lnTo>
                <a:lnTo>
                  <a:pt x="50617" y="468802"/>
                </a:lnTo>
                <a:lnTo>
                  <a:pt x="76834" y="499363"/>
                </a:lnTo>
                <a:lnTo>
                  <a:pt x="107396" y="525581"/>
                </a:lnTo>
                <a:lnTo>
                  <a:pt x="141759" y="546915"/>
                </a:lnTo>
                <a:lnTo>
                  <a:pt x="179384" y="562823"/>
                </a:lnTo>
                <a:lnTo>
                  <a:pt x="219730" y="572764"/>
                </a:lnTo>
                <a:lnTo>
                  <a:pt x="262255" y="576199"/>
                </a:lnTo>
                <a:lnTo>
                  <a:pt x="4273169" y="576199"/>
                </a:lnTo>
                <a:lnTo>
                  <a:pt x="4315727" y="572764"/>
                </a:lnTo>
                <a:lnTo>
                  <a:pt x="4356100" y="562823"/>
                </a:lnTo>
                <a:lnTo>
                  <a:pt x="4393744" y="546915"/>
                </a:lnTo>
                <a:lnTo>
                  <a:pt x="4428119" y="525581"/>
                </a:lnTo>
                <a:lnTo>
                  <a:pt x="4458684" y="499363"/>
                </a:lnTo>
                <a:lnTo>
                  <a:pt x="4484898" y="468802"/>
                </a:lnTo>
                <a:lnTo>
                  <a:pt x="4506220" y="434439"/>
                </a:lnTo>
                <a:lnTo>
                  <a:pt x="4522109" y="396814"/>
                </a:lnTo>
                <a:lnTo>
                  <a:pt x="4532024" y="356468"/>
                </a:lnTo>
                <a:lnTo>
                  <a:pt x="4535424" y="313944"/>
                </a:lnTo>
                <a:lnTo>
                  <a:pt x="4535424" y="262254"/>
                </a:lnTo>
                <a:lnTo>
                  <a:pt x="4531993" y="219699"/>
                </a:lnTo>
                <a:lnTo>
                  <a:pt x="4522060" y="179336"/>
                </a:lnTo>
                <a:lnTo>
                  <a:pt x="4506164" y="141703"/>
                </a:lnTo>
                <a:lnTo>
                  <a:pt x="4484843" y="107341"/>
                </a:lnTo>
                <a:lnTo>
                  <a:pt x="4458636" y="76787"/>
                </a:lnTo>
                <a:lnTo>
                  <a:pt x="4428082" y="50580"/>
                </a:lnTo>
                <a:lnTo>
                  <a:pt x="4393720" y="29259"/>
                </a:lnTo>
                <a:lnTo>
                  <a:pt x="4356087" y="13363"/>
                </a:lnTo>
                <a:lnTo>
                  <a:pt x="4315724" y="3430"/>
                </a:lnTo>
                <a:lnTo>
                  <a:pt x="4273169" y="0"/>
                </a:lnTo>
                <a:close/>
              </a:path>
            </a:pathLst>
          </a:custGeom>
          <a:solidFill>
            <a:srgbClr val="B8F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323850" y="704851"/>
            <a:ext cx="1100138" cy="550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293" name="object 6"/>
          <p:cNvSpPr>
            <a:spLocks noChangeArrowheads="1"/>
          </p:cNvSpPr>
          <p:nvPr/>
        </p:nvSpPr>
        <p:spPr bwMode="auto">
          <a:xfrm>
            <a:off x="61914" y="2957513"/>
            <a:ext cx="2262187" cy="615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294" name="object 7"/>
          <p:cNvSpPr>
            <a:spLocks noChangeArrowheads="1"/>
          </p:cNvSpPr>
          <p:nvPr/>
        </p:nvSpPr>
        <p:spPr bwMode="auto">
          <a:xfrm>
            <a:off x="107951" y="2943227"/>
            <a:ext cx="2235200" cy="5064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295" name="object 8"/>
          <p:cNvSpPr>
            <a:spLocks noChangeArrowheads="1"/>
          </p:cNvSpPr>
          <p:nvPr/>
        </p:nvSpPr>
        <p:spPr bwMode="auto">
          <a:xfrm>
            <a:off x="123825" y="2997202"/>
            <a:ext cx="2138363" cy="492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296" name="object 9"/>
          <p:cNvSpPr>
            <a:spLocks/>
          </p:cNvSpPr>
          <p:nvPr/>
        </p:nvSpPr>
        <p:spPr bwMode="auto">
          <a:xfrm>
            <a:off x="128589" y="2997202"/>
            <a:ext cx="2139950" cy="492125"/>
          </a:xfrm>
          <a:custGeom>
            <a:avLst/>
            <a:gdLst>
              <a:gd name="T0" fmla="*/ 0 w 2138426"/>
              <a:gd name="T1" fmla="*/ 492125 h 492125"/>
              <a:gd name="T2" fmla="*/ 2139193 w 2138426"/>
              <a:gd name="T3" fmla="*/ 492125 h 492125"/>
              <a:gd name="T4" fmla="*/ 2139193 w 2138426"/>
              <a:gd name="T5" fmla="*/ 0 h 492125"/>
              <a:gd name="T6" fmla="*/ 0 w 2138426"/>
              <a:gd name="T7" fmla="*/ 0 h 492125"/>
              <a:gd name="T8" fmla="*/ 0 w 2138426"/>
              <a:gd name="T9" fmla="*/ 492125 h 492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8426"/>
              <a:gd name="T16" fmla="*/ 0 h 492125"/>
              <a:gd name="T17" fmla="*/ 2138426 w 2138426"/>
              <a:gd name="T18" fmla="*/ 492125 h 492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8426" h="492125">
                <a:moveTo>
                  <a:pt x="0" y="492125"/>
                </a:moveTo>
                <a:lnTo>
                  <a:pt x="2138426" y="492125"/>
                </a:lnTo>
                <a:lnTo>
                  <a:pt x="2138426" y="0"/>
                </a:lnTo>
                <a:lnTo>
                  <a:pt x="0" y="0"/>
                </a:lnTo>
                <a:lnTo>
                  <a:pt x="0" y="492125"/>
                </a:lnTo>
                <a:close/>
              </a:path>
            </a:pathLst>
          </a:custGeom>
          <a:noFill/>
          <a:ln w="38100">
            <a:solidFill>
              <a:srgbClr val="DFC1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2297" name="object 10"/>
          <p:cNvSpPr txBox="1">
            <a:spLocks noChangeArrowheads="1"/>
          </p:cNvSpPr>
          <p:nvPr/>
        </p:nvSpPr>
        <p:spPr bwMode="auto">
          <a:xfrm>
            <a:off x="34926" y="836613"/>
            <a:ext cx="89947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en-US" altLang="zh-TW" sz="2400" b="1" dirty="0">
                <a:solidFill>
                  <a:srgbClr val="3A812E"/>
                </a:solidFill>
                <a:latin typeface="微軟正黑體" pitchFamily="34" charset="-120"/>
                <a:ea typeface="微軟正黑體" pitchFamily="34" charset="-120"/>
              </a:rPr>
              <a:t>                   </a:t>
            </a:r>
            <a:r>
              <a:rPr lang="zh-TW" altLang="zh-TW" sz="2400" b="1" dirty="0">
                <a:solidFill>
                  <a:srgbClr val="3A812E"/>
                </a:solidFill>
                <a:latin typeface="微軟正黑體" pitchFamily="34" charset="-120"/>
                <a:ea typeface="微軟正黑體" pitchFamily="34" charset="-120"/>
              </a:rPr>
              <a:t>資源回收設施與標示</a:t>
            </a:r>
          </a:p>
          <a:p>
            <a:pPr>
              <a:lnSpc>
                <a:spcPts val="750"/>
              </a:lnSpc>
              <a:spcBef>
                <a:spcPts val="38"/>
              </a:spcBef>
            </a:pPr>
            <a:endParaRPr lang="zh-TW" altLang="zh-TW" sz="7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四機販賣業者依下列方式設置廢四機資源回收設施及相關標示，及貯存自消費者處回收清除之廢四機。</a:t>
            </a:r>
          </a:p>
          <a:p>
            <a:pPr>
              <a:lnSpc>
                <a:spcPts val="600"/>
              </a:lnSpc>
              <a:spcBef>
                <a:spcPts val="13"/>
              </a:spcBef>
            </a:pPr>
            <a:endParaRPr lang="zh-TW" altLang="zh-TW" sz="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000"/>
              </a:lnSpc>
            </a:pPr>
            <a:endParaRPr lang="zh-TW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1.於販賣場所明顯處標示</a:t>
            </a:r>
            <a:r>
              <a:rPr lang="zh-TW" altLang="zh-TW" sz="2200" b="1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「本店配合環保署廢四機回收服務」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及</a:t>
            </a:r>
          </a:p>
          <a:p>
            <a:r>
              <a:rPr lang="zh-TW" altLang="zh-TW" sz="2200" b="1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「廢四機回收專線」</a:t>
            </a:r>
            <a:r>
              <a:rPr lang="zh-TW" altLang="zh-TW" sz="22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lnSpc>
                <a:spcPts val="850"/>
              </a:lnSpc>
            </a:pPr>
            <a:endParaRPr lang="zh-TW" altLang="zh-TW" sz="800" dirty="0"/>
          </a:p>
          <a:p>
            <a:r>
              <a:rPr lang="zh-TW" altLang="zh-TW" sz="2000" dirty="0">
                <a:solidFill>
                  <a:srgbClr val="664D00"/>
                </a:solidFill>
                <a:latin typeface="微軟正黑體" pitchFamily="34" charset="-120"/>
                <a:ea typeface="微軟正黑體" pitchFamily="34" charset="-120"/>
              </a:rPr>
              <a:t>營業入口明顯處</a:t>
            </a:r>
            <a:endParaRPr lang="zh-TW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464" y="5678490"/>
            <a:ext cx="1895475" cy="592137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>
              <a:defRPr/>
            </a:pP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標語應</a:t>
            </a:r>
            <a:endParaRPr lang="en-US" altLang="zh-TW" sz="2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12700" algn="ctr">
              <a:defRPr/>
            </a:pPr>
            <a:r>
              <a:rPr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每字邊長</a:t>
            </a:r>
            <a:r>
              <a:rPr sz="22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≧</a:t>
            </a:r>
            <a:r>
              <a:rPr sz="2200" b="1" spc="-1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2cm</a:t>
            </a:r>
            <a:endParaRPr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12299" name="object 12"/>
          <p:cNvSpPr>
            <a:spLocks noChangeArrowheads="1"/>
          </p:cNvSpPr>
          <p:nvPr/>
        </p:nvSpPr>
        <p:spPr bwMode="auto">
          <a:xfrm>
            <a:off x="2555875" y="4724402"/>
            <a:ext cx="1436688" cy="19589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300" name="object 13"/>
          <p:cNvSpPr>
            <a:spLocks noChangeArrowheads="1"/>
          </p:cNvSpPr>
          <p:nvPr/>
        </p:nvSpPr>
        <p:spPr bwMode="auto">
          <a:xfrm>
            <a:off x="2555875" y="4730750"/>
            <a:ext cx="1447800" cy="19700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301" name="object 17"/>
          <p:cNvSpPr>
            <a:spLocks noChangeArrowheads="1"/>
          </p:cNvSpPr>
          <p:nvPr/>
        </p:nvSpPr>
        <p:spPr bwMode="auto">
          <a:xfrm>
            <a:off x="4213226" y="4730752"/>
            <a:ext cx="1655763" cy="19589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302" name="object 19"/>
          <p:cNvSpPr>
            <a:spLocks noChangeArrowheads="1"/>
          </p:cNvSpPr>
          <p:nvPr/>
        </p:nvSpPr>
        <p:spPr bwMode="auto">
          <a:xfrm>
            <a:off x="6694489" y="2708275"/>
            <a:ext cx="2325687" cy="2592388"/>
          </a:xfrm>
          <a:prstGeom prst="rect">
            <a:avLst/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303" name="object 20"/>
          <p:cNvSpPr>
            <a:spLocks noChangeArrowheads="1"/>
          </p:cNvSpPr>
          <p:nvPr/>
        </p:nvSpPr>
        <p:spPr bwMode="auto">
          <a:xfrm>
            <a:off x="20639" y="3644902"/>
            <a:ext cx="2303462" cy="16367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12304" name="object 21"/>
          <p:cNvSpPr txBox="1">
            <a:spLocks noChangeArrowheads="1"/>
          </p:cNvSpPr>
          <p:nvPr/>
        </p:nvSpPr>
        <p:spPr bwMode="auto">
          <a:xfrm>
            <a:off x="8510589" y="6461127"/>
            <a:ext cx="96837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zh-TW" sz="1200">
                <a:latin typeface="Garamond" pitchFamily="18" charset="0"/>
              </a:rPr>
              <a:t>4</a:t>
            </a:r>
          </a:p>
        </p:txBody>
      </p:sp>
      <p:sp>
        <p:nvSpPr>
          <p:cNvPr id="12305" name="object 22"/>
          <p:cNvSpPr txBox="1">
            <a:spLocks noChangeArrowheads="1"/>
          </p:cNvSpPr>
          <p:nvPr/>
        </p:nvSpPr>
        <p:spPr bwMode="auto">
          <a:xfrm>
            <a:off x="8939213" y="6626227"/>
            <a:ext cx="1397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0F46F4EC-0982-4700-ABA8-9EA09DBBA710}" type="slidenum">
              <a:rPr lang="zh-TW" altLang="zh-TW" sz="1200">
                <a:latin typeface="微軟正黑體" pitchFamily="34" charset="-120"/>
                <a:ea typeface="微軟正黑體" pitchFamily="34" charset="-120"/>
              </a:rPr>
              <a:pPr/>
              <a:t>5</a:t>
            </a:fld>
            <a:endParaRPr lang="zh-TW" altLang="zh-TW" sz="120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30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4" y="4835525"/>
            <a:ext cx="2324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3" descr="Y:\104年度\專案\GA10406源頭計畫\10.其他\99.各類標章\廢四機貼紙O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9" y="3052763"/>
            <a:ext cx="2143125" cy="1516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橢圓 2"/>
          <p:cNvSpPr/>
          <p:nvPr/>
        </p:nvSpPr>
        <p:spPr>
          <a:xfrm>
            <a:off x="2222501" y="3811590"/>
            <a:ext cx="2589213" cy="45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" name="雲朵形圖說文字 3"/>
          <p:cNvSpPr/>
          <p:nvPr/>
        </p:nvSpPr>
        <p:spPr>
          <a:xfrm>
            <a:off x="4859859" y="2905125"/>
            <a:ext cx="1872208" cy="1479332"/>
          </a:xfrm>
          <a:prstGeom prst="cloudCallout">
            <a:avLst>
              <a:gd name="adj1" fmla="val -72394"/>
              <a:gd name="adj2" fmla="val 153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sz="22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12312" name="文字方塊 4"/>
          <p:cNvSpPr txBox="1">
            <a:spLocks noChangeArrowheads="1"/>
          </p:cNvSpPr>
          <p:nvPr/>
        </p:nvSpPr>
        <p:spPr bwMode="auto">
          <a:xfrm>
            <a:off x="5003800" y="3214690"/>
            <a:ext cx="1676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填入販賣業者或配合回收之廠商電話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2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ject 2"/>
          <p:cNvSpPr>
            <a:spLocks noChangeArrowheads="1"/>
          </p:cNvSpPr>
          <p:nvPr/>
        </p:nvSpPr>
        <p:spPr bwMode="auto">
          <a:xfrm>
            <a:off x="1044576" y="4506915"/>
            <a:ext cx="1533525" cy="1946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6837" y="0"/>
            <a:ext cx="8229601" cy="990600"/>
          </a:xfrm>
        </p:spPr>
        <p:txBody>
          <a:bodyPr lIns="0" tIns="0" rIns="0" bIns="0" rtlCol="0">
            <a:noAutofit/>
          </a:bodyPr>
          <a:lstStyle/>
          <a:p>
            <a:pPr marL="2084070" algn="l">
              <a:defRPr/>
            </a:pPr>
            <a:r>
              <a:rPr lang="en-US" sz="3600" b="0" dirty="0" err="1" smtClean="0">
                <a:solidFill>
                  <a:schemeClr val="tx1"/>
                </a:solidFill>
              </a:rPr>
              <a:t>遵行事項條文說明</a:t>
            </a:r>
            <a:r>
              <a:rPr lang="en-US" altLang="zh-TW" sz="3600" b="0" dirty="0">
                <a:solidFill>
                  <a:schemeClr val="tx1"/>
                </a:solidFill>
              </a:rPr>
              <a:t>(3/8</a:t>
            </a:r>
            <a:r>
              <a:rPr lang="en-US" altLang="zh-TW" sz="3600" b="0" dirty="0" smtClean="0">
                <a:solidFill>
                  <a:schemeClr val="tx1"/>
                </a:solidFill>
              </a:rPr>
              <a:t>)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32772" name="object 4"/>
          <p:cNvSpPr>
            <a:spLocks/>
          </p:cNvSpPr>
          <p:nvPr/>
        </p:nvSpPr>
        <p:spPr bwMode="auto">
          <a:xfrm>
            <a:off x="1260476" y="836613"/>
            <a:ext cx="4535488" cy="576262"/>
          </a:xfrm>
          <a:custGeom>
            <a:avLst/>
            <a:gdLst>
              <a:gd name="T0" fmla="*/ 4273289 w 4535424"/>
              <a:gd name="T1" fmla="*/ 0 h 576199"/>
              <a:gd name="T2" fmla="*/ 262263 w 4535424"/>
              <a:gd name="T3" fmla="*/ 0 h 576199"/>
              <a:gd name="T4" fmla="*/ 240760 w 4535424"/>
              <a:gd name="T5" fmla="*/ 868 h 576199"/>
              <a:gd name="T6" fmla="*/ 199257 w 4535424"/>
              <a:gd name="T7" fmla="*/ 7619 h 576199"/>
              <a:gd name="T8" fmla="*/ 160202 w 4535424"/>
              <a:gd name="T9" fmla="*/ 20603 h 576199"/>
              <a:gd name="T10" fmla="*/ 124140 w 4535424"/>
              <a:gd name="T11" fmla="*/ 39283 h 576199"/>
              <a:gd name="T12" fmla="*/ 91608 w 4535424"/>
              <a:gd name="T13" fmla="*/ 63120 h 576199"/>
              <a:gd name="T14" fmla="*/ 63151 w 4535424"/>
              <a:gd name="T15" fmla="*/ 91574 h 576199"/>
              <a:gd name="T16" fmla="*/ 39308 w 4535424"/>
              <a:gd name="T17" fmla="*/ 124108 h 576199"/>
              <a:gd name="T18" fmla="*/ 20617 w 4535424"/>
              <a:gd name="T19" fmla="*/ 160181 h 576199"/>
              <a:gd name="T20" fmla="*/ 7625 w 4535424"/>
              <a:gd name="T21" fmla="*/ 199254 h 576199"/>
              <a:gd name="T22" fmla="*/ 869 w 4535424"/>
              <a:gd name="T23" fmla="*/ 240788 h 576199"/>
              <a:gd name="T24" fmla="*/ 0 w 4535424"/>
              <a:gd name="T25" fmla="*/ 262312 h 576199"/>
              <a:gd name="T26" fmla="*/ 0 w 4535424"/>
              <a:gd name="T27" fmla="*/ 314012 h 576199"/>
              <a:gd name="T28" fmla="*/ 3434 w 4535424"/>
              <a:gd name="T29" fmla="*/ 356546 h 576199"/>
              <a:gd name="T30" fmla="*/ 13375 w 4535424"/>
              <a:gd name="T31" fmla="*/ 396900 h 576199"/>
              <a:gd name="T32" fmla="*/ 29283 w 4535424"/>
              <a:gd name="T33" fmla="*/ 434535 h 576199"/>
              <a:gd name="T34" fmla="*/ 50619 w 4535424"/>
              <a:gd name="T35" fmla="*/ 468904 h 576199"/>
              <a:gd name="T36" fmla="*/ 76836 w 4535424"/>
              <a:gd name="T37" fmla="*/ 499473 h 576199"/>
              <a:gd name="T38" fmla="*/ 107400 w 4535424"/>
              <a:gd name="T39" fmla="*/ 525695 h 576199"/>
              <a:gd name="T40" fmla="*/ 141763 w 4535424"/>
              <a:gd name="T41" fmla="*/ 547035 h 576199"/>
              <a:gd name="T42" fmla="*/ 179390 w 4535424"/>
              <a:gd name="T43" fmla="*/ 562947 h 576199"/>
              <a:gd name="T44" fmla="*/ 219736 w 4535424"/>
              <a:gd name="T45" fmla="*/ 572890 h 576199"/>
              <a:gd name="T46" fmla="*/ 262263 w 4535424"/>
              <a:gd name="T47" fmla="*/ 576325 h 576199"/>
              <a:gd name="T48" fmla="*/ 4273289 w 4535424"/>
              <a:gd name="T49" fmla="*/ 576325 h 576199"/>
              <a:gd name="T50" fmla="*/ 4315849 w 4535424"/>
              <a:gd name="T51" fmla="*/ 572890 h 576199"/>
              <a:gd name="T52" fmla="*/ 4356222 w 4535424"/>
              <a:gd name="T53" fmla="*/ 562947 h 576199"/>
              <a:gd name="T54" fmla="*/ 4393868 w 4535424"/>
              <a:gd name="T55" fmla="*/ 547035 h 576199"/>
              <a:gd name="T56" fmla="*/ 4428243 w 4535424"/>
              <a:gd name="T57" fmla="*/ 525695 h 576199"/>
              <a:gd name="T58" fmla="*/ 4458810 w 4535424"/>
              <a:gd name="T59" fmla="*/ 499473 h 576199"/>
              <a:gd name="T60" fmla="*/ 4485024 w 4535424"/>
              <a:gd name="T61" fmla="*/ 468904 h 576199"/>
              <a:gd name="T62" fmla="*/ 4506348 w 4535424"/>
              <a:gd name="T63" fmla="*/ 434535 h 576199"/>
              <a:gd name="T64" fmla="*/ 4522237 w 4535424"/>
              <a:gd name="T65" fmla="*/ 396900 h 576199"/>
              <a:gd name="T66" fmla="*/ 4532152 w 4535424"/>
              <a:gd name="T67" fmla="*/ 356546 h 576199"/>
              <a:gd name="T68" fmla="*/ 4535552 w 4535424"/>
              <a:gd name="T69" fmla="*/ 314012 h 576199"/>
              <a:gd name="T70" fmla="*/ 4535552 w 4535424"/>
              <a:gd name="T71" fmla="*/ 262312 h 576199"/>
              <a:gd name="T72" fmla="*/ 4532121 w 4535424"/>
              <a:gd name="T73" fmla="*/ 219747 h 576199"/>
              <a:gd name="T74" fmla="*/ 4522188 w 4535424"/>
              <a:gd name="T75" fmla="*/ 179376 h 576199"/>
              <a:gd name="T76" fmla="*/ 4506292 w 4535424"/>
              <a:gd name="T77" fmla="*/ 141733 h 576199"/>
              <a:gd name="T78" fmla="*/ 4484969 w 4535424"/>
              <a:gd name="T79" fmla="*/ 107365 h 576199"/>
              <a:gd name="T80" fmla="*/ 4458762 w 4535424"/>
              <a:gd name="T81" fmla="*/ 76803 h 576199"/>
              <a:gd name="T82" fmla="*/ 4428206 w 4535424"/>
              <a:gd name="T83" fmla="*/ 50592 h 576199"/>
              <a:gd name="T84" fmla="*/ 4393844 w 4535424"/>
              <a:gd name="T85" fmla="*/ 29265 h 576199"/>
              <a:gd name="T86" fmla="*/ 4356209 w 4535424"/>
              <a:gd name="T87" fmla="*/ 13365 h 576199"/>
              <a:gd name="T88" fmla="*/ 4315846 w 4535424"/>
              <a:gd name="T89" fmla="*/ 3430 h 576199"/>
              <a:gd name="T90" fmla="*/ 4273289 w 4535424"/>
              <a:gd name="T91" fmla="*/ 0 h 57619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35424"/>
              <a:gd name="T139" fmla="*/ 0 h 576199"/>
              <a:gd name="T140" fmla="*/ 4535424 w 4535424"/>
              <a:gd name="T141" fmla="*/ 576199 h 57619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35424" h="576199">
                <a:moveTo>
                  <a:pt x="4273169" y="0"/>
                </a:moveTo>
                <a:lnTo>
                  <a:pt x="262255" y="0"/>
                </a:lnTo>
                <a:lnTo>
                  <a:pt x="240754" y="868"/>
                </a:lnTo>
                <a:lnTo>
                  <a:pt x="199251" y="7617"/>
                </a:lnTo>
                <a:lnTo>
                  <a:pt x="160198" y="20599"/>
                </a:lnTo>
                <a:lnTo>
                  <a:pt x="124136" y="39275"/>
                </a:lnTo>
                <a:lnTo>
                  <a:pt x="91606" y="63106"/>
                </a:lnTo>
                <a:lnTo>
                  <a:pt x="63149" y="91554"/>
                </a:lnTo>
                <a:lnTo>
                  <a:pt x="39306" y="124080"/>
                </a:lnTo>
                <a:lnTo>
                  <a:pt x="20617" y="160145"/>
                </a:lnTo>
                <a:lnTo>
                  <a:pt x="7625" y="199210"/>
                </a:lnTo>
                <a:lnTo>
                  <a:pt x="869" y="240736"/>
                </a:lnTo>
                <a:lnTo>
                  <a:pt x="0" y="262254"/>
                </a:lnTo>
                <a:lnTo>
                  <a:pt x="0" y="313944"/>
                </a:lnTo>
                <a:lnTo>
                  <a:pt x="3434" y="356468"/>
                </a:lnTo>
                <a:lnTo>
                  <a:pt x="13375" y="396814"/>
                </a:lnTo>
                <a:lnTo>
                  <a:pt x="29283" y="434439"/>
                </a:lnTo>
                <a:lnTo>
                  <a:pt x="50617" y="468802"/>
                </a:lnTo>
                <a:lnTo>
                  <a:pt x="76834" y="499363"/>
                </a:lnTo>
                <a:lnTo>
                  <a:pt x="107396" y="525581"/>
                </a:lnTo>
                <a:lnTo>
                  <a:pt x="141759" y="546915"/>
                </a:lnTo>
                <a:lnTo>
                  <a:pt x="179384" y="562823"/>
                </a:lnTo>
                <a:lnTo>
                  <a:pt x="219730" y="572764"/>
                </a:lnTo>
                <a:lnTo>
                  <a:pt x="262255" y="576199"/>
                </a:lnTo>
                <a:lnTo>
                  <a:pt x="4273169" y="576199"/>
                </a:lnTo>
                <a:lnTo>
                  <a:pt x="4315727" y="572764"/>
                </a:lnTo>
                <a:lnTo>
                  <a:pt x="4356100" y="562823"/>
                </a:lnTo>
                <a:lnTo>
                  <a:pt x="4393744" y="546915"/>
                </a:lnTo>
                <a:lnTo>
                  <a:pt x="4428119" y="525581"/>
                </a:lnTo>
                <a:lnTo>
                  <a:pt x="4458684" y="499363"/>
                </a:lnTo>
                <a:lnTo>
                  <a:pt x="4484898" y="468802"/>
                </a:lnTo>
                <a:lnTo>
                  <a:pt x="4506220" y="434439"/>
                </a:lnTo>
                <a:lnTo>
                  <a:pt x="4522109" y="396814"/>
                </a:lnTo>
                <a:lnTo>
                  <a:pt x="4532024" y="356468"/>
                </a:lnTo>
                <a:lnTo>
                  <a:pt x="4535424" y="313944"/>
                </a:lnTo>
                <a:lnTo>
                  <a:pt x="4535424" y="262254"/>
                </a:lnTo>
                <a:lnTo>
                  <a:pt x="4531993" y="219699"/>
                </a:lnTo>
                <a:lnTo>
                  <a:pt x="4522060" y="179336"/>
                </a:lnTo>
                <a:lnTo>
                  <a:pt x="4506164" y="141703"/>
                </a:lnTo>
                <a:lnTo>
                  <a:pt x="4484843" y="107341"/>
                </a:lnTo>
                <a:lnTo>
                  <a:pt x="4458636" y="76787"/>
                </a:lnTo>
                <a:lnTo>
                  <a:pt x="4428082" y="50580"/>
                </a:lnTo>
                <a:lnTo>
                  <a:pt x="4393720" y="29259"/>
                </a:lnTo>
                <a:lnTo>
                  <a:pt x="4356087" y="13363"/>
                </a:lnTo>
                <a:lnTo>
                  <a:pt x="4315724" y="3430"/>
                </a:lnTo>
                <a:lnTo>
                  <a:pt x="4273169" y="0"/>
                </a:lnTo>
                <a:close/>
              </a:path>
            </a:pathLst>
          </a:custGeom>
          <a:solidFill>
            <a:srgbClr val="B8F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2773" name="object 5"/>
          <p:cNvSpPr>
            <a:spLocks/>
          </p:cNvSpPr>
          <p:nvPr/>
        </p:nvSpPr>
        <p:spPr bwMode="auto">
          <a:xfrm>
            <a:off x="1260476" y="836613"/>
            <a:ext cx="4535488" cy="576262"/>
          </a:xfrm>
          <a:custGeom>
            <a:avLst/>
            <a:gdLst>
              <a:gd name="T0" fmla="*/ 0 w 4535551"/>
              <a:gd name="T1" fmla="*/ 262312 h 576199"/>
              <a:gd name="T2" fmla="*/ 3434 w 4535551"/>
              <a:gd name="T3" fmla="*/ 219747 h 576199"/>
              <a:gd name="T4" fmla="*/ 13375 w 4535551"/>
              <a:gd name="T5" fmla="*/ 179376 h 576199"/>
              <a:gd name="T6" fmla="*/ 29283 w 4535551"/>
              <a:gd name="T7" fmla="*/ 141733 h 576199"/>
              <a:gd name="T8" fmla="*/ 50615 w 4535551"/>
              <a:gd name="T9" fmla="*/ 107365 h 576199"/>
              <a:gd name="T10" fmla="*/ 76832 w 4535551"/>
              <a:gd name="T11" fmla="*/ 76803 h 576199"/>
              <a:gd name="T12" fmla="*/ 107394 w 4535551"/>
              <a:gd name="T13" fmla="*/ 50592 h 576199"/>
              <a:gd name="T14" fmla="*/ 141755 w 4535551"/>
              <a:gd name="T15" fmla="*/ 29265 h 576199"/>
              <a:gd name="T16" fmla="*/ 179380 w 4535551"/>
              <a:gd name="T17" fmla="*/ 13365 h 576199"/>
              <a:gd name="T18" fmla="*/ 219724 w 4535551"/>
              <a:gd name="T19" fmla="*/ 3430 h 576199"/>
              <a:gd name="T20" fmla="*/ 262247 w 4535551"/>
              <a:gd name="T21" fmla="*/ 0 h 576199"/>
              <a:gd name="T22" fmla="*/ 4273051 w 4535551"/>
              <a:gd name="T23" fmla="*/ 0 h 576199"/>
              <a:gd name="T24" fmla="*/ 4294567 w 4535551"/>
              <a:gd name="T25" fmla="*/ 868 h 576199"/>
              <a:gd name="T26" fmla="*/ 4315604 w 4535551"/>
              <a:gd name="T27" fmla="*/ 3430 h 576199"/>
              <a:gd name="T28" fmla="*/ 4355965 w 4535551"/>
              <a:gd name="T29" fmla="*/ 13365 h 576199"/>
              <a:gd name="T30" fmla="*/ 4393598 w 4535551"/>
              <a:gd name="T31" fmla="*/ 29265 h 576199"/>
              <a:gd name="T32" fmla="*/ 4427958 w 4535551"/>
              <a:gd name="T33" fmla="*/ 50592 h 576199"/>
              <a:gd name="T34" fmla="*/ 4458512 w 4535551"/>
              <a:gd name="T35" fmla="*/ 76803 h 576199"/>
              <a:gd name="T36" fmla="*/ 4484719 w 4535551"/>
              <a:gd name="T37" fmla="*/ 107365 h 576199"/>
              <a:gd name="T38" fmla="*/ 4506038 w 4535551"/>
              <a:gd name="T39" fmla="*/ 141733 h 576199"/>
              <a:gd name="T40" fmla="*/ 4521934 w 4535551"/>
              <a:gd name="T41" fmla="*/ 179376 h 576199"/>
              <a:gd name="T42" fmla="*/ 4531867 w 4535551"/>
              <a:gd name="T43" fmla="*/ 219747 h 576199"/>
              <a:gd name="T44" fmla="*/ 4535298 w 4535551"/>
              <a:gd name="T45" fmla="*/ 262312 h 576199"/>
              <a:gd name="T46" fmla="*/ 4535425 w 4535551"/>
              <a:gd name="T47" fmla="*/ 314012 h 576199"/>
              <a:gd name="T48" fmla="*/ 4531898 w 4535551"/>
              <a:gd name="T49" fmla="*/ 356546 h 576199"/>
              <a:gd name="T50" fmla="*/ 4521983 w 4535551"/>
              <a:gd name="T51" fmla="*/ 396900 h 576199"/>
              <a:gd name="T52" fmla="*/ 4506094 w 4535551"/>
              <a:gd name="T53" fmla="*/ 434535 h 576199"/>
              <a:gd name="T54" fmla="*/ 4484774 w 4535551"/>
              <a:gd name="T55" fmla="*/ 468904 h 576199"/>
              <a:gd name="T56" fmla="*/ 4458560 w 4535551"/>
              <a:gd name="T57" fmla="*/ 499473 h 576199"/>
              <a:gd name="T58" fmla="*/ 4427995 w 4535551"/>
              <a:gd name="T59" fmla="*/ 525695 h 576199"/>
              <a:gd name="T60" fmla="*/ 4393622 w 4535551"/>
              <a:gd name="T61" fmla="*/ 547035 h 576199"/>
              <a:gd name="T62" fmla="*/ 4355978 w 4535551"/>
              <a:gd name="T63" fmla="*/ 562947 h 576199"/>
              <a:gd name="T64" fmla="*/ 4315607 w 4535551"/>
              <a:gd name="T65" fmla="*/ 572890 h 576199"/>
              <a:gd name="T66" fmla="*/ 4273051 w 4535551"/>
              <a:gd name="T67" fmla="*/ 576325 h 576199"/>
              <a:gd name="T68" fmla="*/ 262247 w 4535551"/>
              <a:gd name="T69" fmla="*/ 576325 h 576199"/>
              <a:gd name="T70" fmla="*/ 240748 w 4535551"/>
              <a:gd name="T71" fmla="*/ 575455 h 576199"/>
              <a:gd name="T72" fmla="*/ 219724 w 4535551"/>
              <a:gd name="T73" fmla="*/ 572890 h 576199"/>
              <a:gd name="T74" fmla="*/ 179380 w 4535551"/>
              <a:gd name="T75" fmla="*/ 562947 h 576199"/>
              <a:gd name="T76" fmla="*/ 141755 w 4535551"/>
              <a:gd name="T77" fmla="*/ 547035 h 576199"/>
              <a:gd name="T78" fmla="*/ 107394 w 4535551"/>
              <a:gd name="T79" fmla="*/ 525695 h 576199"/>
              <a:gd name="T80" fmla="*/ 76832 w 4535551"/>
              <a:gd name="T81" fmla="*/ 499473 h 576199"/>
              <a:gd name="T82" fmla="*/ 50615 w 4535551"/>
              <a:gd name="T83" fmla="*/ 468904 h 576199"/>
              <a:gd name="T84" fmla="*/ 29283 w 4535551"/>
              <a:gd name="T85" fmla="*/ 434535 h 576199"/>
              <a:gd name="T86" fmla="*/ 13375 w 4535551"/>
              <a:gd name="T87" fmla="*/ 396900 h 576199"/>
              <a:gd name="T88" fmla="*/ 3434 w 4535551"/>
              <a:gd name="T89" fmla="*/ 356546 h 576199"/>
              <a:gd name="T90" fmla="*/ 0 w 4535551"/>
              <a:gd name="T91" fmla="*/ 314012 h 576199"/>
              <a:gd name="T92" fmla="*/ 0 w 4535551"/>
              <a:gd name="T93" fmla="*/ 262312 h 57619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535551"/>
              <a:gd name="T142" fmla="*/ 0 h 576199"/>
              <a:gd name="T143" fmla="*/ 4535551 w 4535551"/>
              <a:gd name="T144" fmla="*/ 576199 h 57619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535551" h="576199">
                <a:moveTo>
                  <a:pt x="0" y="262254"/>
                </a:moveTo>
                <a:lnTo>
                  <a:pt x="3434" y="219699"/>
                </a:lnTo>
                <a:lnTo>
                  <a:pt x="13375" y="179336"/>
                </a:lnTo>
                <a:lnTo>
                  <a:pt x="29283" y="141703"/>
                </a:lnTo>
                <a:lnTo>
                  <a:pt x="50617" y="107341"/>
                </a:lnTo>
                <a:lnTo>
                  <a:pt x="76834" y="76787"/>
                </a:lnTo>
                <a:lnTo>
                  <a:pt x="107396" y="50580"/>
                </a:lnTo>
                <a:lnTo>
                  <a:pt x="141759" y="29259"/>
                </a:lnTo>
                <a:lnTo>
                  <a:pt x="179384" y="13363"/>
                </a:lnTo>
                <a:lnTo>
                  <a:pt x="219730" y="3430"/>
                </a:lnTo>
                <a:lnTo>
                  <a:pt x="262255" y="0"/>
                </a:lnTo>
                <a:lnTo>
                  <a:pt x="4273169" y="0"/>
                </a:lnTo>
                <a:lnTo>
                  <a:pt x="4294687" y="868"/>
                </a:lnTo>
                <a:lnTo>
                  <a:pt x="4315724" y="3430"/>
                </a:lnTo>
                <a:lnTo>
                  <a:pt x="4356087" y="13363"/>
                </a:lnTo>
                <a:lnTo>
                  <a:pt x="4393720" y="29259"/>
                </a:lnTo>
                <a:lnTo>
                  <a:pt x="4428082" y="50580"/>
                </a:lnTo>
                <a:lnTo>
                  <a:pt x="4458636" y="76787"/>
                </a:lnTo>
                <a:lnTo>
                  <a:pt x="4484843" y="107341"/>
                </a:lnTo>
                <a:lnTo>
                  <a:pt x="4506164" y="141703"/>
                </a:lnTo>
                <a:lnTo>
                  <a:pt x="4522060" y="179336"/>
                </a:lnTo>
                <a:lnTo>
                  <a:pt x="4531993" y="219699"/>
                </a:lnTo>
                <a:lnTo>
                  <a:pt x="4535424" y="262254"/>
                </a:lnTo>
                <a:lnTo>
                  <a:pt x="4535551" y="313944"/>
                </a:lnTo>
                <a:lnTo>
                  <a:pt x="4532024" y="356468"/>
                </a:lnTo>
                <a:lnTo>
                  <a:pt x="4522109" y="396814"/>
                </a:lnTo>
                <a:lnTo>
                  <a:pt x="4506220" y="434439"/>
                </a:lnTo>
                <a:lnTo>
                  <a:pt x="4484898" y="468802"/>
                </a:lnTo>
                <a:lnTo>
                  <a:pt x="4458684" y="499363"/>
                </a:lnTo>
                <a:lnTo>
                  <a:pt x="4428119" y="525581"/>
                </a:lnTo>
                <a:lnTo>
                  <a:pt x="4393744" y="546915"/>
                </a:lnTo>
                <a:lnTo>
                  <a:pt x="4356100" y="562823"/>
                </a:lnTo>
                <a:lnTo>
                  <a:pt x="4315727" y="572764"/>
                </a:lnTo>
                <a:lnTo>
                  <a:pt x="4273169" y="576199"/>
                </a:lnTo>
                <a:lnTo>
                  <a:pt x="262255" y="576199"/>
                </a:lnTo>
                <a:lnTo>
                  <a:pt x="240754" y="575329"/>
                </a:lnTo>
                <a:lnTo>
                  <a:pt x="219730" y="572764"/>
                </a:lnTo>
                <a:lnTo>
                  <a:pt x="179384" y="562823"/>
                </a:lnTo>
                <a:lnTo>
                  <a:pt x="141759" y="546915"/>
                </a:lnTo>
                <a:lnTo>
                  <a:pt x="107396" y="525581"/>
                </a:lnTo>
                <a:lnTo>
                  <a:pt x="76834" y="499363"/>
                </a:lnTo>
                <a:lnTo>
                  <a:pt x="50617" y="468802"/>
                </a:lnTo>
                <a:lnTo>
                  <a:pt x="29283" y="434439"/>
                </a:lnTo>
                <a:lnTo>
                  <a:pt x="13375" y="396814"/>
                </a:lnTo>
                <a:lnTo>
                  <a:pt x="3434" y="356468"/>
                </a:lnTo>
                <a:lnTo>
                  <a:pt x="0" y="313944"/>
                </a:lnTo>
                <a:lnTo>
                  <a:pt x="0" y="262254"/>
                </a:lnTo>
                <a:close/>
              </a:path>
            </a:pathLst>
          </a:custGeom>
          <a:noFill/>
          <a:ln w="2540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2774" name="object 6"/>
          <p:cNvSpPr txBox="1">
            <a:spLocks noChangeArrowheads="1"/>
          </p:cNvSpPr>
          <p:nvPr/>
        </p:nvSpPr>
        <p:spPr bwMode="auto">
          <a:xfrm>
            <a:off x="-107949" y="950915"/>
            <a:ext cx="86153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12913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zh-TW" altLang="zh-TW" sz="2400" b="1" dirty="0" smtClean="0">
                <a:solidFill>
                  <a:srgbClr val="3A812E"/>
                </a:solidFill>
                <a:latin typeface="微軟正黑體" pitchFamily="34" charset="-120"/>
                <a:ea typeface="微軟正黑體" pitchFamily="34" charset="-120"/>
              </a:rPr>
              <a:t>資源回收設施與標示</a:t>
            </a:r>
            <a:endParaRPr lang="zh-TW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000"/>
              </a:lnSpc>
              <a:spcBef>
                <a:spcPts val="75"/>
              </a:spcBef>
              <a:defRPr/>
            </a:pPr>
            <a:endParaRPr lang="zh-TW" altLang="zh-TW" sz="1000" dirty="0" smtClean="0"/>
          </a:p>
          <a:p>
            <a:pPr marL="534988">
              <a:defRPr/>
            </a:pPr>
            <a:r>
              <a:rPr lang="en-US" altLang="zh-TW" sz="22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2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2200" b="1" dirty="0" smtClean="0">
                <a:latin typeface="微軟正黑體" pitchFamily="34" charset="-120"/>
                <a:ea typeface="微軟正黑體" pitchFamily="34" charset="-120"/>
              </a:rPr>
              <a:t>得於營業場所或所屬作業範圍（區、場、倉儲）內，設置資源回 收設施，並標示</a:t>
            </a:r>
            <a:r>
              <a:rPr lang="zh-TW" altLang="zh-TW" sz="22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「廢四機回收專區」字樣。</a:t>
            </a:r>
            <a:endParaRPr lang="zh-TW" altLang="zh-TW" sz="2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5" name="object 7"/>
          <p:cNvSpPr>
            <a:spLocks noChangeArrowheads="1"/>
          </p:cNvSpPr>
          <p:nvPr/>
        </p:nvSpPr>
        <p:spPr bwMode="auto">
          <a:xfrm>
            <a:off x="323850" y="849313"/>
            <a:ext cx="1100138" cy="550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76" name="object 8"/>
          <p:cNvSpPr>
            <a:spLocks noChangeArrowheads="1"/>
          </p:cNvSpPr>
          <p:nvPr/>
        </p:nvSpPr>
        <p:spPr bwMode="auto">
          <a:xfrm>
            <a:off x="393701" y="2390775"/>
            <a:ext cx="3305175" cy="7048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9" name="object 9"/>
          <p:cNvSpPr txBox="1"/>
          <p:nvPr/>
        </p:nvSpPr>
        <p:spPr>
          <a:xfrm>
            <a:off x="793751" y="2527300"/>
            <a:ext cx="2511425" cy="4381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800" b="1" spc="-35" dirty="0">
                <a:solidFill>
                  <a:srgbClr val="6F2F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廢四機回收專區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32778" name="object 10"/>
          <p:cNvSpPr>
            <a:spLocks noChangeArrowheads="1"/>
          </p:cNvSpPr>
          <p:nvPr/>
        </p:nvSpPr>
        <p:spPr bwMode="auto">
          <a:xfrm>
            <a:off x="2789238" y="5119690"/>
            <a:ext cx="833437" cy="6953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79" name="object 11"/>
          <p:cNvSpPr>
            <a:spLocks noChangeArrowheads="1"/>
          </p:cNvSpPr>
          <p:nvPr/>
        </p:nvSpPr>
        <p:spPr bwMode="auto">
          <a:xfrm>
            <a:off x="2643188" y="5815015"/>
            <a:ext cx="777875" cy="568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80" name="object 12"/>
          <p:cNvSpPr>
            <a:spLocks noChangeArrowheads="1"/>
          </p:cNvSpPr>
          <p:nvPr/>
        </p:nvSpPr>
        <p:spPr bwMode="auto">
          <a:xfrm>
            <a:off x="3363913" y="5815015"/>
            <a:ext cx="776287" cy="5683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81" name="object 13"/>
          <p:cNvSpPr>
            <a:spLocks/>
          </p:cNvSpPr>
          <p:nvPr/>
        </p:nvSpPr>
        <p:spPr bwMode="auto">
          <a:xfrm>
            <a:off x="900113" y="4506913"/>
            <a:ext cx="360362" cy="0"/>
          </a:xfrm>
          <a:custGeom>
            <a:avLst/>
            <a:gdLst>
              <a:gd name="T0" fmla="*/ 0 w 360362"/>
              <a:gd name="T1" fmla="*/ 360362 w 360362"/>
              <a:gd name="T2" fmla="*/ 0 60000 65536"/>
              <a:gd name="T3" fmla="*/ 0 60000 65536"/>
              <a:gd name="T4" fmla="*/ 0 w 360362"/>
              <a:gd name="T5" fmla="*/ 360362 w 36036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0362">
                <a:moveTo>
                  <a:pt x="0" y="0"/>
                </a:moveTo>
                <a:lnTo>
                  <a:pt x="360362" y="0"/>
                </a:lnTo>
              </a:path>
            </a:pathLst>
          </a:custGeom>
          <a:noFill/>
          <a:ln w="38100">
            <a:solidFill>
              <a:srgbClr val="CC9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2782" name="object 14"/>
          <p:cNvSpPr>
            <a:spLocks/>
          </p:cNvSpPr>
          <p:nvPr/>
        </p:nvSpPr>
        <p:spPr bwMode="auto">
          <a:xfrm>
            <a:off x="900113" y="6378575"/>
            <a:ext cx="360362" cy="0"/>
          </a:xfrm>
          <a:custGeom>
            <a:avLst/>
            <a:gdLst>
              <a:gd name="T0" fmla="*/ 0 w 360362"/>
              <a:gd name="T1" fmla="*/ 360362 w 360362"/>
              <a:gd name="T2" fmla="*/ 0 60000 65536"/>
              <a:gd name="T3" fmla="*/ 0 60000 65536"/>
              <a:gd name="T4" fmla="*/ 0 w 360362"/>
              <a:gd name="T5" fmla="*/ 360362 w 360362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0362">
                <a:moveTo>
                  <a:pt x="0" y="0"/>
                </a:moveTo>
                <a:lnTo>
                  <a:pt x="360362" y="0"/>
                </a:lnTo>
              </a:path>
            </a:pathLst>
          </a:custGeom>
          <a:noFill/>
          <a:ln w="38100">
            <a:solidFill>
              <a:srgbClr val="CC9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2783" name="object 15"/>
          <p:cNvSpPr>
            <a:spLocks/>
          </p:cNvSpPr>
          <p:nvPr/>
        </p:nvSpPr>
        <p:spPr bwMode="auto">
          <a:xfrm>
            <a:off x="1044575" y="4506915"/>
            <a:ext cx="0" cy="1851025"/>
          </a:xfrm>
          <a:custGeom>
            <a:avLst/>
            <a:gdLst>
              <a:gd name="T0" fmla="*/ 0 h 1850961"/>
              <a:gd name="T1" fmla="*/ 1851089 h 1850961"/>
              <a:gd name="T2" fmla="*/ 0 60000 65536"/>
              <a:gd name="T3" fmla="*/ 0 60000 65536"/>
              <a:gd name="T4" fmla="*/ 0 h 1850961"/>
              <a:gd name="T5" fmla="*/ 1850961 h 1850961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850961">
                <a:moveTo>
                  <a:pt x="0" y="0"/>
                </a:moveTo>
                <a:lnTo>
                  <a:pt x="0" y="1850961"/>
                </a:lnTo>
              </a:path>
            </a:pathLst>
          </a:custGeom>
          <a:noFill/>
          <a:ln w="38100">
            <a:solidFill>
              <a:srgbClr val="CC9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2784" name="object 16"/>
          <p:cNvSpPr>
            <a:spLocks/>
          </p:cNvSpPr>
          <p:nvPr/>
        </p:nvSpPr>
        <p:spPr bwMode="auto">
          <a:xfrm>
            <a:off x="2700338" y="4506913"/>
            <a:ext cx="360362" cy="0"/>
          </a:xfrm>
          <a:custGeom>
            <a:avLst/>
            <a:gdLst>
              <a:gd name="T0" fmla="*/ 0 w 360299"/>
              <a:gd name="T1" fmla="*/ 360425 w 360299"/>
              <a:gd name="T2" fmla="*/ 0 60000 65536"/>
              <a:gd name="T3" fmla="*/ 0 60000 65536"/>
              <a:gd name="T4" fmla="*/ 0 w 360299"/>
              <a:gd name="T5" fmla="*/ 360299 w 3602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0299">
                <a:moveTo>
                  <a:pt x="0" y="0"/>
                </a:moveTo>
                <a:lnTo>
                  <a:pt x="360299" y="0"/>
                </a:lnTo>
              </a:path>
            </a:pathLst>
          </a:custGeom>
          <a:noFill/>
          <a:ln w="38100">
            <a:solidFill>
              <a:srgbClr val="CC9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2785" name="object 17"/>
          <p:cNvSpPr>
            <a:spLocks/>
          </p:cNvSpPr>
          <p:nvPr/>
        </p:nvSpPr>
        <p:spPr bwMode="auto">
          <a:xfrm>
            <a:off x="2736851" y="5095875"/>
            <a:ext cx="358775" cy="0"/>
          </a:xfrm>
          <a:custGeom>
            <a:avLst/>
            <a:gdLst>
              <a:gd name="T0" fmla="*/ 0 w 358775"/>
              <a:gd name="T1" fmla="*/ 358775 w 358775"/>
              <a:gd name="T2" fmla="*/ 0 60000 65536"/>
              <a:gd name="T3" fmla="*/ 0 60000 65536"/>
              <a:gd name="T4" fmla="*/ 0 w 358775"/>
              <a:gd name="T5" fmla="*/ 358775 w 3587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58775">
                <a:moveTo>
                  <a:pt x="0" y="0"/>
                </a:moveTo>
                <a:lnTo>
                  <a:pt x="358775" y="0"/>
                </a:lnTo>
              </a:path>
            </a:pathLst>
          </a:custGeom>
          <a:noFill/>
          <a:ln w="38100">
            <a:solidFill>
              <a:srgbClr val="CC9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8" name="object 18"/>
          <p:cNvSpPr txBox="1"/>
          <p:nvPr/>
        </p:nvSpPr>
        <p:spPr>
          <a:xfrm>
            <a:off x="192088" y="5308600"/>
            <a:ext cx="836612" cy="57308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b="1" spc="-2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堆置高度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lnSpc>
                <a:spcPts val="550"/>
              </a:lnSpc>
              <a:spcBef>
                <a:spcPts val="25"/>
              </a:spcBef>
              <a:defRPr/>
            </a:pPr>
            <a:endParaRPr sz="5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" algn="ctr">
              <a:defRPr/>
            </a:pPr>
            <a:r>
              <a:rPr b="1" spc="-1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≦</a:t>
            </a:r>
            <a:r>
              <a:rPr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2.5m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8129" y="4182271"/>
            <a:ext cx="1039813" cy="5730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b="1" spc="-2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相鄰高度差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lnSpc>
                <a:spcPts val="550"/>
              </a:lnSpc>
              <a:spcBef>
                <a:spcPts val="28"/>
              </a:spcBef>
              <a:defRPr/>
            </a:pPr>
            <a:endParaRPr sz="55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≦</a:t>
            </a:r>
            <a:r>
              <a:rPr b="1" spc="-2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1m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32788" name="object 20"/>
          <p:cNvSpPr>
            <a:spLocks/>
          </p:cNvSpPr>
          <p:nvPr/>
        </p:nvSpPr>
        <p:spPr bwMode="auto">
          <a:xfrm>
            <a:off x="2916238" y="4506913"/>
            <a:ext cx="0" cy="588962"/>
          </a:xfrm>
          <a:custGeom>
            <a:avLst/>
            <a:gdLst>
              <a:gd name="T0" fmla="*/ 0 h 589026"/>
              <a:gd name="T1" fmla="*/ 588898 h 589026"/>
              <a:gd name="T2" fmla="*/ 0 60000 65536"/>
              <a:gd name="T3" fmla="*/ 0 60000 65536"/>
              <a:gd name="T4" fmla="*/ 0 h 589026"/>
              <a:gd name="T5" fmla="*/ 589026 h 58902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89026">
                <a:moveTo>
                  <a:pt x="0" y="0"/>
                </a:moveTo>
                <a:lnTo>
                  <a:pt x="0" y="589026"/>
                </a:lnTo>
              </a:path>
            </a:pathLst>
          </a:custGeom>
          <a:noFill/>
          <a:ln w="38100">
            <a:solidFill>
              <a:srgbClr val="CC9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2789" name="object 21"/>
          <p:cNvSpPr>
            <a:spLocks noChangeArrowheads="1"/>
          </p:cNvSpPr>
          <p:nvPr/>
        </p:nvSpPr>
        <p:spPr bwMode="auto">
          <a:xfrm>
            <a:off x="1435101" y="3316290"/>
            <a:ext cx="1635125" cy="10175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90" name="object 22"/>
          <p:cNvSpPr>
            <a:spLocks noChangeArrowheads="1"/>
          </p:cNvSpPr>
          <p:nvPr/>
        </p:nvSpPr>
        <p:spPr bwMode="auto">
          <a:xfrm>
            <a:off x="1422401" y="3354390"/>
            <a:ext cx="1725613" cy="9032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91" name="object 23"/>
          <p:cNvSpPr>
            <a:spLocks noChangeArrowheads="1"/>
          </p:cNvSpPr>
          <p:nvPr/>
        </p:nvSpPr>
        <p:spPr bwMode="auto">
          <a:xfrm>
            <a:off x="1497014" y="3357563"/>
            <a:ext cx="1512887" cy="8953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92" name="object 24"/>
          <p:cNvSpPr>
            <a:spLocks/>
          </p:cNvSpPr>
          <p:nvPr/>
        </p:nvSpPr>
        <p:spPr bwMode="auto">
          <a:xfrm>
            <a:off x="1497014" y="3357563"/>
            <a:ext cx="1512887" cy="895350"/>
          </a:xfrm>
          <a:custGeom>
            <a:avLst/>
            <a:gdLst>
              <a:gd name="T0" fmla="*/ 0 w 1512824"/>
              <a:gd name="T1" fmla="*/ 895350 h 895350"/>
              <a:gd name="T2" fmla="*/ 1512950 w 1512824"/>
              <a:gd name="T3" fmla="*/ 895350 h 895350"/>
              <a:gd name="T4" fmla="*/ 1512950 w 1512824"/>
              <a:gd name="T5" fmla="*/ 0 h 895350"/>
              <a:gd name="T6" fmla="*/ 0 w 1512824"/>
              <a:gd name="T7" fmla="*/ 0 h 895350"/>
              <a:gd name="T8" fmla="*/ 0 w 1512824"/>
              <a:gd name="T9" fmla="*/ 895350 h 895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2824"/>
              <a:gd name="T16" fmla="*/ 0 h 895350"/>
              <a:gd name="T17" fmla="*/ 1512824 w 1512824"/>
              <a:gd name="T18" fmla="*/ 895350 h 8953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2824" h="895350">
                <a:moveTo>
                  <a:pt x="0" y="895350"/>
                </a:moveTo>
                <a:lnTo>
                  <a:pt x="1512824" y="895350"/>
                </a:lnTo>
                <a:lnTo>
                  <a:pt x="1512824" y="0"/>
                </a:lnTo>
                <a:lnTo>
                  <a:pt x="0" y="0"/>
                </a:lnTo>
                <a:lnTo>
                  <a:pt x="0" y="895350"/>
                </a:lnTo>
                <a:close/>
              </a:path>
            </a:pathLst>
          </a:custGeom>
          <a:noFill/>
          <a:ln w="38100">
            <a:solidFill>
              <a:srgbClr val="F3EAD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5" name="object 25"/>
          <p:cNvSpPr txBox="1"/>
          <p:nvPr/>
        </p:nvSpPr>
        <p:spPr>
          <a:xfrm>
            <a:off x="1603376" y="3446465"/>
            <a:ext cx="1298575" cy="712787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sz="2000" b="1" dirty="0">
                <a:solidFill>
                  <a:srgbClr val="6F2F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營業場所或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>
              <a:lnSpc>
                <a:spcPts val="700"/>
              </a:lnSpc>
              <a:spcBef>
                <a:spcPts val="23"/>
              </a:spcBef>
              <a:defRPr/>
            </a:pPr>
            <a:endParaRPr sz="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70" algn="ctr">
              <a:defRPr/>
            </a:pPr>
            <a:r>
              <a:rPr sz="2000" b="1" spc="-5" dirty="0">
                <a:solidFill>
                  <a:srgbClr val="6F2F9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作業範圍</a:t>
            </a:r>
            <a:endParaRPr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52849" y="2460625"/>
            <a:ext cx="1553369" cy="560388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/>
            </a:pPr>
            <a:r>
              <a:rPr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每字邊長</a:t>
            </a:r>
          </a:p>
          <a:p>
            <a:pPr marR="635" algn="ctr">
              <a:defRPr/>
            </a:pPr>
            <a:r>
              <a:rPr sz="22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≧</a:t>
            </a:r>
            <a:r>
              <a:rPr sz="2200" b="1" spc="-1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10cm</a:t>
            </a:r>
            <a:endParaRPr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32795" name="object 27"/>
          <p:cNvSpPr txBox="1">
            <a:spLocks noChangeArrowheads="1"/>
          </p:cNvSpPr>
          <p:nvPr/>
        </p:nvSpPr>
        <p:spPr bwMode="auto">
          <a:xfrm>
            <a:off x="5588000" y="2316163"/>
            <a:ext cx="155257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zh-TW" sz="2000" b="1">
                <a:latin typeface="微軟正黑體" pitchFamily="34" charset="-120"/>
                <a:ea typeface="微軟正黑體" pitchFamily="34" charset="-120"/>
              </a:rPr>
              <a:t>型式不限定：</a:t>
            </a:r>
          </a:p>
        </p:txBody>
      </p:sp>
      <p:sp>
        <p:nvSpPr>
          <p:cNvPr id="32796" name="object 28"/>
          <p:cNvSpPr txBox="1">
            <a:spLocks noChangeArrowheads="1"/>
          </p:cNvSpPr>
          <p:nvPr/>
        </p:nvSpPr>
        <p:spPr bwMode="auto">
          <a:xfrm>
            <a:off x="5588000" y="2620963"/>
            <a:ext cx="256698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33525" algn="l"/>
              </a:tabLs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zh-TW" sz="2000" b="1">
                <a:latin typeface="微軟正黑體" pitchFamily="34" charset="-120"/>
                <a:ea typeface="微軟正黑體" pitchFamily="34" charset="-120"/>
              </a:rPr>
              <a:t>油漆	●紅布條</a:t>
            </a:r>
          </a:p>
          <a:p>
            <a:r>
              <a:rPr lang="zh-TW" altLang="zh-TW" sz="2000" b="1">
                <a:latin typeface="微軟正黑體" pitchFamily="34" charset="-120"/>
                <a:ea typeface="微軟正黑體" pitchFamily="34" charset="-120"/>
              </a:rPr>
              <a:t>●壓克力板	●紙板</a:t>
            </a:r>
          </a:p>
        </p:txBody>
      </p:sp>
      <p:sp>
        <p:nvSpPr>
          <p:cNvPr id="32797" name="object 29"/>
          <p:cNvSpPr>
            <a:spLocks noChangeArrowheads="1"/>
          </p:cNvSpPr>
          <p:nvPr/>
        </p:nvSpPr>
        <p:spPr bwMode="auto">
          <a:xfrm>
            <a:off x="4251326" y="3305177"/>
            <a:ext cx="4710113" cy="3552825"/>
          </a:xfrm>
          <a:prstGeom prst="rect">
            <a:avLst/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98" name="object 30"/>
          <p:cNvSpPr>
            <a:spLocks noChangeArrowheads="1"/>
          </p:cNvSpPr>
          <p:nvPr/>
        </p:nvSpPr>
        <p:spPr bwMode="auto">
          <a:xfrm>
            <a:off x="4802188" y="4292600"/>
            <a:ext cx="1008062" cy="5857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endParaRPr lang="zh-TW" altLang="zh-TW"/>
          </a:p>
        </p:txBody>
      </p:sp>
      <p:sp>
        <p:nvSpPr>
          <p:cNvPr id="32799" name="object 31"/>
          <p:cNvSpPr txBox="1">
            <a:spLocks noChangeArrowheads="1"/>
          </p:cNvSpPr>
          <p:nvPr/>
        </p:nvSpPr>
        <p:spPr bwMode="auto">
          <a:xfrm>
            <a:off x="4887913" y="4332288"/>
            <a:ext cx="8366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indent="101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zh-TW" b="1">
                <a:latin typeface="微軟正黑體" pitchFamily="34" charset="-120"/>
                <a:ea typeface="微軟正黑體" pitchFamily="34" charset="-120"/>
              </a:rPr>
              <a:t>廢四機 回收專區</a:t>
            </a:r>
            <a:endParaRPr lang="zh-TW" altLang="zh-TW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800" name="object 32"/>
          <p:cNvSpPr txBox="1">
            <a:spLocks noChangeArrowheads="1"/>
          </p:cNvSpPr>
          <p:nvPr/>
        </p:nvSpPr>
        <p:spPr bwMode="auto">
          <a:xfrm>
            <a:off x="8939213" y="6626227"/>
            <a:ext cx="1397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54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AA1B4969-1B06-48A9-B57A-1B70D9492617}" type="slidenum">
              <a:rPr lang="zh-TW" altLang="zh-TW" sz="1200">
                <a:latin typeface="微軟正黑體" pitchFamily="34" charset="-120"/>
                <a:ea typeface="微軟正黑體" pitchFamily="34" charset="-120"/>
              </a:rPr>
              <a:pPr/>
              <a:t>6</a:t>
            </a:fld>
            <a:endParaRPr lang="zh-TW" altLang="zh-TW" sz="120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297AB577-7F1C-41F5-917F-267FE3FEA445}" type="slidenum">
              <a:rPr kumimoji="0" lang="en-US" altLang="zh-TW" sz="1200" smtClean="0">
                <a:latin typeface="微軟正黑體" pitchFamily="34" charset="-120"/>
                <a:ea typeface="微軟正黑體" pitchFamily="34" charset="-120"/>
              </a:rPr>
              <a:pPr/>
              <a:t>7</a:t>
            </a:fld>
            <a:endParaRPr kumimoji="0" lang="en-US" altLang="zh-TW" sz="120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073150" y="777877"/>
            <a:ext cx="4751388" cy="576263"/>
          </a:xfrm>
          <a:prstGeom prst="roundRect">
            <a:avLst>
              <a:gd name="adj" fmla="val 45519"/>
            </a:avLst>
          </a:prstGeo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貯存場所之環境管理</a:t>
            </a:r>
          </a:p>
        </p:txBody>
      </p:sp>
      <p:pic>
        <p:nvPicPr>
          <p:cNvPr id="33796" name="Picture 3" descr="C:\Documents and Settings\acer\桌面\簡報檔\point\arrow_set\arrow03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790577"/>
            <a:ext cx="11001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矩形 8"/>
          <p:cNvSpPr>
            <a:spLocks noChangeArrowheads="1"/>
          </p:cNvSpPr>
          <p:nvPr/>
        </p:nvSpPr>
        <p:spPr bwMode="auto">
          <a:xfrm>
            <a:off x="258762" y="1554163"/>
            <a:ext cx="6575426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資源回收設施之設置場所應為足以防止廢四機破損之固定區域，且應保持清潔，不得有破散、掉落、積水、污染地面或散發惡臭，及冷媒、螢光粉、液晶逸散或洩漏等情事。</a:t>
            </a:r>
          </a:p>
        </p:txBody>
      </p:sp>
      <p:pic>
        <p:nvPicPr>
          <p:cNvPr id="337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3"/>
          <a:stretch>
            <a:fillRect/>
          </a:stretch>
        </p:blipFill>
        <p:spPr bwMode="auto">
          <a:xfrm>
            <a:off x="315914" y="4221165"/>
            <a:ext cx="16573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禁止標誌 8"/>
          <p:cNvSpPr/>
          <p:nvPr/>
        </p:nvSpPr>
        <p:spPr>
          <a:xfrm>
            <a:off x="388938" y="5013327"/>
            <a:ext cx="1368425" cy="1368425"/>
          </a:xfrm>
          <a:prstGeom prst="noSmoking">
            <a:avLst>
              <a:gd name="adj" fmla="val 10263"/>
            </a:avLst>
          </a:prstGeom>
          <a:solidFill>
            <a:srgbClr val="FF33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30000"/>
              </a:lnSpc>
              <a:defRPr/>
            </a:pPr>
            <a:endParaRPr lang="zh-TW" altLang="en-US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154238" y="3644902"/>
            <a:ext cx="4679950" cy="576263"/>
          </a:xfrm>
          <a:prstGeom prst="roundRect">
            <a:avLst>
              <a:gd name="adj" fmla="val 45519"/>
            </a:avLst>
          </a:prstGeo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回收、貯存執行準則</a:t>
            </a:r>
          </a:p>
          <a:p>
            <a:pPr algn="ctr" eaLnBrk="1" hangingPunct="1">
              <a:defRPr/>
            </a:pPr>
            <a:endParaRPr lang="zh-TW" altLang="en-US" sz="2400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華康新儷粗黑"/>
            </a:endParaRPr>
          </a:p>
        </p:txBody>
      </p:sp>
      <p:pic>
        <p:nvPicPr>
          <p:cNvPr id="33801" name="Picture 3" descr="C:\Documents and Settings\acer\桌面\簡報檔\point\arrow_set\arrow03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4" y="3657602"/>
            <a:ext cx="11001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文字方塊 15"/>
          <p:cNvSpPr txBox="1">
            <a:spLocks noChangeArrowheads="1"/>
          </p:cNvSpPr>
          <p:nvPr/>
        </p:nvSpPr>
        <p:spPr bwMode="auto">
          <a:xfrm>
            <a:off x="2154239" y="4437063"/>
            <a:ext cx="61626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販賣業者回收之廢四機，應依本法相關規定予以妥善貯存，於回收、清除及貯存過程，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不得有拆解之行為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grpSp>
        <p:nvGrpSpPr>
          <p:cNvPr id="33803" name="Group 13"/>
          <p:cNvGrpSpPr>
            <a:grpSpLocks/>
          </p:cNvGrpSpPr>
          <p:nvPr/>
        </p:nvGrpSpPr>
        <p:grpSpPr bwMode="auto">
          <a:xfrm>
            <a:off x="6156326" y="476250"/>
            <a:ext cx="2625725" cy="3365500"/>
            <a:chOff x="-247" y="-54"/>
            <a:chExt cx="1654" cy="2120"/>
          </a:xfrm>
        </p:grpSpPr>
        <p:pic>
          <p:nvPicPr>
            <p:cNvPr id="33805" name="Picture 7" descr="j0239501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898"/>
              <a:ext cx="1113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Text Box 10"/>
            <p:cNvSpPr txBox="1">
              <a:spLocks noChangeArrowheads="1"/>
            </p:cNvSpPr>
            <p:nvPr/>
          </p:nvSpPr>
          <p:spPr bwMode="auto">
            <a:xfrm>
              <a:off x="-247" y="-54"/>
              <a:ext cx="1221" cy="1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algn="ctr" eaLnBrk="1" hangingPunct="1"/>
              <a:r>
                <a:rPr lang="zh-TW" altLang="en-US" sz="1800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  <a:sym typeface="Wingdings" pitchFamily="2" charset="2"/>
                </a:rPr>
                <a:t></a:t>
              </a:r>
            </a:p>
          </p:txBody>
        </p:sp>
      </p:grpSp>
      <p:sp>
        <p:nvSpPr>
          <p:cNvPr id="338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9912" y="193677"/>
            <a:ext cx="7899851" cy="714375"/>
          </a:xfrm>
        </p:spPr>
        <p:txBody>
          <a:bodyPr/>
          <a:lstStyle/>
          <a:p>
            <a:pPr algn="l"/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遵行事項條文說明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(4/8)</a:t>
            </a:r>
          </a:p>
        </p:txBody>
      </p:sp>
    </p:spTree>
    <p:extLst>
      <p:ext uri="{BB962C8B-B14F-4D97-AF65-F5344CB8AC3E}">
        <p14:creationId xmlns:p14="http://schemas.microsoft.com/office/powerpoint/2010/main" val="348881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http://www.e-get.tw/forum/uppics2/090512/9aqikvpas03t2l6g0430ckoi16kzw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4" y="5622927"/>
            <a:ext cx="97948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4325" y="44626"/>
            <a:ext cx="6515050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遵行事項條文說明</a:t>
            </a:r>
            <a:r>
              <a:rPr lang="en-US" altLang="zh-TW" sz="3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6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5/8)</a:t>
            </a:r>
            <a:endParaRPr lang="en-US" altLang="zh-TW" sz="3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CBFCF343-42A4-40A6-91B2-92FDA709AF6A}" type="slidenum">
              <a:rPr kumimoji="0" lang="en-US" altLang="zh-TW" sz="1200" smtClean="0">
                <a:latin typeface="Garamond" pitchFamily="18" charset="0"/>
                <a:ea typeface="新細明體" pitchFamily="18" charset="-120"/>
              </a:rPr>
              <a:pPr/>
              <a:t>8</a:t>
            </a:fld>
            <a:endParaRPr kumimoji="0" lang="en-US" altLang="zh-TW" sz="1200" smtClean="0"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073150" y="692151"/>
            <a:ext cx="5286707" cy="576263"/>
          </a:xfrm>
          <a:prstGeom prst="roundRect">
            <a:avLst>
              <a:gd name="adj" fmla="val 45519"/>
            </a:avLst>
          </a:prstGeo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販賣業者應</a:t>
            </a:r>
            <a:r>
              <a:rPr lang="zh-TW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依下列規定執行回收清除</a:t>
            </a:r>
            <a:r>
              <a:rPr lang="zh-TW" altLang="zh-TW" sz="2400" u="sng" dirty="0"/>
              <a:t>工作</a:t>
            </a:r>
            <a:endParaRPr kumimoji="0" lang="zh-TW" altLang="en-US" sz="2400" dirty="0">
              <a:solidFill>
                <a:schemeClr val="accent2"/>
              </a:solidFill>
              <a:latin typeface="微軟正黑體" pitchFamily="34" charset="-120"/>
            </a:endParaRPr>
          </a:p>
        </p:txBody>
      </p:sp>
      <p:pic>
        <p:nvPicPr>
          <p:cNvPr id="15366" name="Picture 3" descr="C:\Documents and Settings\acer\桌面\簡報檔\point\arrow_set\arrow03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704851"/>
            <a:ext cx="11001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矩形 6"/>
          <p:cNvSpPr>
            <a:spLocks noChangeArrowheads="1"/>
          </p:cNvSpPr>
          <p:nvPr/>
        </p:nvSpPr>
        <p:spPr bwMode="auto">
          <a:xfrm>
            <a:off x="468314" y="1963738"/>
            <a:ext cx="223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宣達內容說明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sz="20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69" name="矩形 7"/>
          <p:cNvSpPr>
            <a:spLocks noChangeArrowheads="1"/>
          </p:cNvSpPr>
          <p:nvPr/>
        </p:nvSpPr>
        <p:spPr bwMode="auto">
          <a:xfrm>
            <a:off x="466726" y="1268415"/>
            <a:ext cx="792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消費者購買電子電器時，宣達消費者權益內容並經消費者簽名或知悉後，由販賣業者存查相關文件或紀錄</a:t>
            </a:r>
            <a:r>
              <a:rPr lang="en-US" altLang="zh-TW" sz="2000" b="1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771801" y="1978025"/>
            <a:ext cx="5151437" cy="22529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zh-TW" dirty="0">
                <a:solidFill>
                  <a:srgbClr val="FF0000"/>
                </a:solidFill>
              </a:rPr>
              <a:t>新購公告指定規格之電視機、洗衣機、電冰箱或冷、暖氣機時，販賣業者應</a:t>
            </a:r>
            <a:r>
              <a:rPr lang="zh-TW" altLang="zh-TW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提供同項目、數量、時間及同送達地址之廢四機回收</a:t>
            </a:r>
            <a:r>
              <a:rPr lang="zh-TW" altLang="zh-TW" dirty="0">
                <a:solidFill>
                  <a:srgbClr val="FF0000"/>
                </a:solidFill>
              </a:rPr>
              <a:t>（搬、載運）</a:t>
            </a:r>
            <a:r>
              <a:rPr lang="zh-TW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無償服務</a:t>
            </a:r>
            <a:r>
              <a:rPr lang="zh-TW" altLang="zh-TW" dirty="0">
                <a:solidFill>
                  <a:srgbClr val="FF0000"/>
                </a:solidFill>
              </a:rPr>
              <a:t>。但不包含為搬運、拆卸而動用大型機具、工程或危險施工等。消費者本人簽名確認已被口頭告知或知悉上述權益：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</a:rPr>
              <a:t>________________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</a:endParaRPr>
          </a:p>
        </p:txBody>
      </p:sp>
      <p:sp>
        <p:nvSpPr>
          <p:cNvPr id="15372" name="矩形 2"/>
          <p:cNvSpPr>
            <a:spLocks noChangeArrowheads="1"/>
          </p:cNvSpPr>
          <p:nvPr/>
        </p:nvSpPr>
        <p:spPr bwMode="auto">
          <a:xfrm>
            <a:off x="1000126" y="4538663"/>
            <a:ext cx="5984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民眾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新購公告指定規格之電視機、洗衣機、電冰箱或冷、暖氣機時，販賣業者應提供</a:t>
            </a:r>
            <a:r>
              <a:rPr lang="zh-TW" altLang="zh-TW" sz="2000" b="1">
                <a:latin typeface="微軟正黑體" pitchFamily="34" charset="-120"/>
                <a:ea typeface="微軟正黑體" pitchFamily="34" charset="-120"/>
              </a:rPr>
              <a:t>同項目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000" b="1">
                <a:latin typeface="微軟正黑體" pitchFamily="34" charset="-120"/>
                <a:ea typeface="微軟正黑體" pitchFamily="34" charset="-120"/>
              </a:rPr>
              <a:t>數量</a:t>
            </a:r>
            <a:r>
              <a:rPr lang="en-US" altLang="zh-TW" sz="2000" b="1"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en-US" altLang="zh-TW" sz="2000" b="1"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zh-TW" sz="2000" b="1">
                <a:latin typeface="微軟正黑體" pitchFamily="34" charset="-120"/>
                <a:ea typeface="微軟正黑體" pitchFamily="34" charset="-120"/>
              </a:rPr>
              <a:t>、時間及同送達地址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之廢四機回收（搬、載運）無償服務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但不包含為搬運、拆卸而動用大型機具、工程或危險施工等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5373" name="矩形 6"/>
          <p:cNvSpPr>
            <a:spLocks noChangeArrowheads="1"/>
          </p:cNvSpPr>
          <p:nvPr/>
        </p:nvSpPr>
        <p:spPr bwMode="auto">
          <a:xfrm>
            <a:off x="912814" y="4214813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服務內容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sz="200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7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4" y="5883277"/>
            <a:ext cx="9413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5" name="群組 20"/>
          <p:cNvGrpSpPr>
            <a:grpSpLocks/>
          </p:cNvGrpSpPr>
          <p:nvPr/>
        </p:nvGrpSpPr>
        <p:grpSpPr bwMode="auto">
          <a:xfrm>
            <a:off x="3060701" y="5699126"/>
            <a:ext cx="1439863" cy="1212640"/>
            <a:chOff x="6715140" y="0"/>
            <a:chExt cx="1439863" cy="1212640"/>
          </a:xfrm>
        </p:grpSpPr>
        <p:sp>
          <p:nvSpPr>
            <p:cNvPr id="14" name="乘號 13"/>
            <p:cNvSpPr/>
            <p:nvPr/>
          </p:nvSpPr>
          <p:spPr>
            <a:xfrm>
              <a:off x="6715140" y="214313"/>
              <a:ext cx="1439863" cy="865187"/>
            </a:xfrm>
            <a:prstGeom prst="mathMultiply">
              <a:avLst>
                <a:gd name="adj1" fmla="val 10082"/>
              </a:avLst>
            </a:prstGeom>
            <a:solidFill>
              <a:srgbClr val="FF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30000"/>
                </a:lnSpc>
                <a:defRPr/>
              </a:pPr>
              <a:endParaRPr lang="zh-TW" altLang="en-US"/>
            </a:p>
          </p:txBody>
        </p:sp>
        <p:sp>
          <p:nvSpPr>
            <p:cNvPr id="15385" name="矩形 17"/>
            <p:cNvSpPr>
              <a:spLocks noChangeArrowheads="1"/>
            </p:cNvSpPr>
            <p:nvPr/>
          </p:nvSpPr>
          <p:spPr bwMode="auto">
            <a:xfrm>
              <a:off x="7215206" y="0"/>
              <a:ext cx="431800" cy="121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標楷體" pitchFamily="65" charset="-12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TW" altLang="en-US" sz="2800">
                  <a:solidFill>
                    <a:srgbClr val="FF3300"/>
                  </a:solidFill>
                  <a:latin typeface="標楷體" pitchFamily="65" charset="-120"/>
                </a:rPr>
                <a:t>無償</a:t>
              </a:r>
              <a:endParaRPr lang="zh-TW" altLang="en-US" sz="2000"/>
            </a:p>
          </p:txBody>
        </p:sp>
      </p:grpSp>
      <p:pic>
        <p:nvPicPr>
          <p:cNvPr id="15376" name="Picture 22" descr="http://t0.gstatic.com/images?q=tbn:ANd9GcQA24yAMuBgGYGS05ICPC37pw5zJmO5FrLpXdLmumEx088gv1-irw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851527"/>
            <a:ext cx="13319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4" descr="http://img2.baixing.net/m/dcdfbc990e3b3787f1030e223aceb590_s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5"/>
          <a:stretch>
            <a:fillRect/>
          </a:stretch>
        </p:blipFill>
        <p:spPr bwMode="auto">
          <a:xfrm>
            <a:off x="6858000" y="5776915"/>
            <a:ext cx="13398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爆炸 2 19"/>
          <p:cNvSpPr/>
          <p:nvPr/>
        </p:nvSpPr>
        <p:spPr>
          <a:xfrm rot="21237288">
            <a:off x="6735174" y="3928246"/>
            <a:ext cx="2660650" cy="156368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2000" b="1" dirty="0">
              <a:solidFill>
                <a:schemeClr val="tx1"/>
              </a:solidFill>
              <a:latin typeface="微軟正黑體" pitchFamily="34" charset="-120"/>
            </a:endParaRPr>
          </a:p>
        </p:txBody>
      </p:sp>
      <p:sp>
        <p:nvSpPr>
          <p:cNvPr id="15380" name="文字方塊 7"/>
          <p:cNvSpPr txBox="1">
            <a:spLocks noChangeArrowheads="1"/>
          </p:cNvSpPr>
          <p:nvPr/>
        </p:nvSpPr>
        <p:spPr bwMode="auto">
          <a:xfrm rot="-1786505">
            <a:off x="7319863" y="4275599"/>
            <a:ext cx="1371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業者仍須告知消費者權益須知內容</a:t>
            </a:r>
          </a:p>
          <a:p>
            <a:endParaRPr lang="zh-TW" altLang="en-US" dirty="0"/>
          </a:p>
        </p:txBody>
      </p:sp>
      <p:sp>
        <p:nvSpPr>
          <p:cNvPr id="15381" name="object 36"/>
          <p:cNvSpPr>
            <a:spLocks/>
          </p:cNvSpPr>
          <p:nvPr/>
        </p:nvSpPr>
        <p:spPr bwMode="auto">
          <a:xfrm>
            <a:off x="6248400" y="203200"/>
            <a:ext cx="2895600" cy="1009650"/>
          </a:xfrm>
          <a:custGeom>
            <a:avLst/>
            <a:gdLst>
              <a:gd name="T0" fmla="*/ 258751 w 2896364"/>
              <a:gd name="T1" fmla="*/ 296129 h 1010044"/>
              <a:gd name="T2" fmla="*/ 313052 w 2896364"/>
              <a:gd name="T3" fmla="*/ 200292 h 1010044"/>
              <a:gd name="T4" fmla="*/ 450171 w 2896364"/>
              <a:gd name="T5" fmla="*/ 127245 h 1010044"/>
              <a:gd name="T6" fmla="*/ 648649 w 2896364"/>
              <a:gd name="T7" fmla="*/ 90383 h 1010044"/>
              <a:gd name="T8" fmla="*/ 723695 w 2896364"/>
              <a:gd name="T9" fmla="*/ 88526 h 1010044"/>
              <a:gd name="T10" fmla="*/ 855483 w 2896364"/>
              <a:gd name="T11" fmla="*/ 99916 h 1010044"/>
              <a:gd name="T12" fmla="*/ 952087 w 2896364"/>
              <a:gd name="T13" fmla="*/ 105704 h 1010044"/>
              <a:gd name="T14" fmla="*/ 1072445 w 2896364"/>
              <a:gd name="T15" fmla="*/ 50961 h 1010044"/>
              <a:gd name="T16" fmla="*/ 1228154 w 2896364"/>
              <a:gd name="T17" fmla="*/ 28354 h 1010044"/>
              <a:gd name="T18" fmla="*/ 1338386 w 2896364"/>
              <a:gd name="T19" fmla="*/ 33058 h 1010044"/>
              <a:gd name="T20" fmla="*/ 1468746 w 2896364"/>
              <a:gd name="T21" fmla="*/ 63003 h 1010044"/>
              <a:gd name="T22" fmla="*/ 1555946 w 2896364"/>
              <a:gd name="T23" fmla="*/ 40626 h 1010044"/>
              <a:gd name="T24" fmla="*/ 1691362 w 2896364"/>
              <a:gd name="T25" fmla="*/ 4169 h 1010044"/>
              <a:gd name="T26" fmla="*/ 1780666 w 2896364"/>
              <a:gd name="T27" fmla="*/ 253 h 1010044"/>
              <a:gd name="T28" fmla="*/ 1919274 w 2896364"/>
              <a:gd name="T29" fmla="*/ 21806 h 1010044"/>
              <a:gd name="T30" fmla="*/ 2012055 w 2896364"/>
              <a:gd name="T31" fmla="*/ 45211 h 1010044"/>
              <a:gd name="T32" fmla="*/ 2141557 w 2896364"/>
              <a:gd name="T33" fmla="*/ 7668 h 1010044"/>
              <a:gd name="T34" fmla="*/ 2264547 w 2896364"/>
              <a:gd name="T35" fmla="*/ 601 h 1010044"/>
              <a:gd name="T36" fmla="*/ 2408209 w 2896364"/>
              <a:gd name="T37" fmla="*/ 22005 h 1010044"/>
              <a:gd name="T38" fmla="*/ 2526216 w 2896364"/>
              <a:gd name="T39" fmla="*/ 80313 h 1010044"/>
              <a:gd name="T40" fmla="*/ 2588406 w 2896364"/>
              <a:gd name="T41" fmla="*/ 130573 h 1010044"/>
              <a:gd name="T42" fmla="*/ 2727470 w 2896364"/>
              <a:gd name="T43" fmla="*/ 174239 h 1010044"/>
              <a:gd name="T44" fmla="*/ 2819916 w 2896364"/>
              <a:gd name="T45" fmla="*/ 266997 h 1010044"/>
              <a:gd name="T46" fmla="*/ 2803874 w 2896364"/>
              <a:gd name="T47" fmla="*/ 344326 h 1010044"/>
              <a:gd name="T48" fmla="*/ 2849956 w 2896364"/>
              <a:gd name="T49" fmla="*/ 400880 h 1010044"/>
              <a:gd name="T50" fmla="*/ 2886447 w 2896364"/>
              <a:gd name="T51" fmla="*/ 472263 h 1010044"/>
              <a:gd name="T52" fmla="*/ 2845093 w 2896364"/>
              <a:gd name="T53" fmla="*/ 577834 h 1010044"/>
              <a:gd name="T54" fmla="*/ 2711029 w 2896364"/>
              <a:gd name="T55" fmla="*/ 656839 h 1010044"/>
              <a:gd name="T56" fmla="*/ 2579522 w 2896364"/>
              <a:gd name="T57" fmla="*/ 690071 h 1010044"/>
              <a:gd name="T58" fmla="*/ 2499538 w 2896364"/>
              <a:gd name="T59" fmla="*/ 699042 h 1010044"/>
              <a:gd name="T60" fmla="*/ 2440006 w 2896364"/>
              <a:gd name="T61" fmla="*/ 795221 h 1010044"/>
              <a:gd name="T62" fmla="*/ 2314097 w 2896364"/>
              <a:gd name="T63" fmla="*/ 853908 h 1010044"/>
              <a:gd name="T64" fmla="*/ 2141904 w 2896364"/>
              <a:gd name="T65" fmla="*/ 880016 h 1010044"/>
              <a:gd name="T66" fmla="*/ 2057415 w 2896364"/>
              <a:gd name="T67" fmla="*/ 878583 h 1010044"/>
              <a:gd name="T68" fmla="*/ 1932553 w 2896364"/>
              <a:gd name="T69" fmla="*/ 859292 h 1010044"/>
              <a:gd name="T70" fmla="*/ 1864805 w 2896364"/>
              <a:gd name="T71" fmla="*/ 900282 h 1010044"/>
              <a:gd name="T72" fmla="*/ 1719888 w 2896364"/>
              <a:gd name="T73" fmla="*/ 971310 h 1010044"/>
              <a:gd name="T74" fmla="*/ 1524930 w 2896364"/>
              <a:gd name="T75" fmla="*/ 1003821 h 1010044"/>
              <a:gd name="T76" fmla="*/ 1382588 w 2896364"/>
              <a:gd name="T77" fmla="*/ 1000153 h 1010044"/>
              <a:gd name="T78" fmla="*/ 1247541 w 2896364"/>
              <a:gd name="T79" fmla="*/ 975026 h 1010044"/>
              <a:gd name="T80" fmla="*/ 1130587 w 2896364"/>
              <a:gd name="T81" fmla="*/ 927600 h 1010044"/>
              <a:gd name="T82" fmla="*/ 1027496 w 2896364"/>
              <a:gd name="T83" fmla="*/ 927541 h 1010044"/>
              <a:gd name="T84" fmla="*/ 909796 w 2896364"/>
              <a:gd name="T85" fmla="*/ 942453 h 1010044"/>
              <a:gd name="T86" fmla="*/ 790480 w 2896364"/>
              <a:gd name="T87" fmla="*/ 943849 h 1010044"/>
              <a:gd name="T88" fmla="*/ 674470 w 2896364"/>
              <a:gd name="T89" fmla="*/ 932311 h 1010044"/>
              <a:gd name="T90" fmla="*/ 472004 w 2896364"/>
              <a:gd name="T91" fmla="*/ 872757 h 1010044"/>
              <a:gd name="T92" fmla="*/ 389950 w 2896364"/>
              <a:gd name="T93" fmla="*/ 821482 h 1010044"/>
              <a:gd name="T94" fmla="*/ 319466 w 2896364"/>
              <a:gd name="T95" fmla="*/ 821403 h 1010044"/>
              <a:gd name="T96" fmla="*/ 193575 w 2896364"/>
              <a:gd name="T97" fmla="*/ 799090 h 1010044"/>
              <a:gd name="T98" fmla="*/ 76116 w 2896364"/>
              <a:gd name="T99" fmla="*/ 722887 h 1010044"/>
              <a:gd name="T100" fmla="*/ 88762 w 2896364"/>
              <a:gd name="T101" fmla="*/ 630292 h 1010044"/>
              <a:gd name="T102" fmla="*/ 123356 w 2896364"/>
              <a:gd name="T103" fmla="*/ 584744 h 1010044"/>
              <a:gd name="T104" fmla="*/ 15817 w 2896364"/>
              <a:gd name="T105" fmla="*/ 516648 h 1010044"/>
              <a:gd name="T106" fmla="*/ 19232 w 2896364"/>
              <a:gd name="T107" fmla="*/ 421974 h 1010044"/>
              <a:gd name="T108" fmla="*/ 131588 w 2896364"/>
              <a:gd name="T109" fmla="*/ 355756 h 1010044"/>
              <a:gd name="T110" fmla="*/ 256784 w 2896364"/>
              <a:gd name="T111" fmla="*/ 334180 h 10100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96364"/>
              <a:gd name="T169" fmla="*/ 0 h 1010044"/>
              <a:gd name="T170" fmla="*/ 2896364 w 2896364"/>
              <a:gd name="T171" fmla="*/ 1010044 h 101004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96364" h="1010044">
                <a:moveTo>
                  <a:pt x="263654" y="332519"/>
                </a:moveTo>
                <a:lnTo>
                  <a:pt x="260142" y="314978"/>
                </a:lnTo>
                <a:lnTo>
                  <a:pt x="259635" y="297637"/>
                </a:lnTo>
                <a:lnTo>
                  <a:pt x="262034" y="280561"/>
                </a:lnTo>
                <a:lnTo>
                  <a:pt x="285670" y="231534"/>
                </a:lnTo>
                <a:lnTo>
                  <a:pt x="314131" y="201307"/>
                </a:lnTo>
                <a:lnTo>
                  <a:pt x="351824" y="173626"/>
                </a:lnTo>
                <a:lnTo>
                  <a:pt x="397952" y="148990"/>
                </a:lnTo>
                <a:lnTo>
                  <a:pt x="451718" y="127895"/>
                </a:lnTo>
                <a:lnTo>
                  <a:pt x="512326" y="110840"/>
                </a:lnTo>
                <a:lnTo>
                  <a:pt x="578978" y="98322"/>
                </a:lnTo>
                <a:lnTo>
                  <a:pt x="650877" y="90838"/>
                </a:lnTo>
                <a:lnTo>
                  <a:pt x="696082" y="89007"/>
                </a:lnTo>
                <a:lnTo>
                  <a:pt x="711143" y="88875"/>
                </a:lnTo>
                <a:lnTo>
                  <a:pt x="726180" y="88981"/>
                </a:lnTo>
                <a:lnTo>
                  <a:pt x="771025" y="90710"/>
                </a:lnTo>
                <a:lnTo>
                  <a:pt x="815215" y="94534"/>
                </a:lnTo>
                <a:lnTo>
                  <a:pt x="858421" y="100423"/>
                </a:lnTo>
                <a:lnTo>
                  <a:pt x="900314" y="108345"/>
                </a:lnTo>
                <a:lnTo>
                  <a:pt x="940564" y="118270"/>
                </a:lnTo>
                <a:lnTo>
                  <a:pt x="955358" y="106237"/>
                </a:lnTo>
                <a:lnTo>
                  <a:pt x="990016" y="84553"/>
                </a:lnTo>
                <a:lnTo>
                  <a:pt x="1030605" y="66166"/>
                </a:lnTo>
                <a:lnTo>
                  <a:pt x="1076129" y="51221"/>
                </a:lnTo>
                <a:lnTo>
                  <a:pt x="1125595" y="39865"/>
                </a:lnTo>
                <a:lnTo>
                  <a:pt x="1178008" y="32241"/>
                </a:lnTo>
                <a:lnTo>
                  <a:pt x="1232373" y="28497"/>
                </a:lnTo>
                <a:lnTo>
                  <a:pt x="1259977" y="28124"/>
                </a:lnTo>
                <a:lnTo>
                  <a:pt x="1287696" y="28777"/>
                </a:lnTo>
                <a:lnTo>
                  <a:pt x="1342984" y="33227"/>
                </a:lnTo>
                <a:lnTo>
                  <a:pt x="1397241" y="41992"/>
                </a:lnTo>
                <a:lnTo>
                  <a:pt x="1436713" y="51473"/>
                </a:lnTo>
                <a:lnTo>
                  <a:pt x="1473793" y="63328"/>
                </a:lnTo>
                <a:lnTo>
                  <a:pt x="1506730" y="76995"/>
                </a:lnTo>
                <a:lnTo>
                  <a:pt x="1518292" y="66997"/>
                </a:lnTo>
                <a:lnTo>
                  <a:pt x="1561293" y="40834"/>
                </a:lnTo>
                <a:lnTo>
                  <a:pt x="1614647" y="20755"/>
                </a:lnTo>
                <a:lnTo>
                  <a:pt x="1654620" y="10962"/>
                </a:lnTo>
                <a:lnTo>
                  <a:pt x="1697172" y="4195"/>
                </a:lnTo>
                <a:lnTo>
                  <a:pt x="1741496" y="583"/>
                </a:lnTo>
                <a:lnTo>
                  <a:pt x="1764070" y="0"/>
                </a:lnTo>
                <a:lnTo>
                  <a:pt x="1786783" y="253"/>
                </a:lnTo>
                <a:lnTo>
                  <a:pt x="1832224" y="3335"/>
                </a:lnTo>
                <a:lnTo>
                  <a:pt x="1877010" y="9958"/>
                </a:lnTo>
                <a:lnTo>
                  <a:pt x="1925868" y="21923"/>
                </a:lnTo>
                <a:lnTo>
                  <a:pt x="1962784" y="35218"/>
                </a:lnTo>
                <a:lnTo>
                  <a:pt x="2000887" y="54770"/>
                </a:lnTo>
                <a:lnTo>
                  <a:pt x="2018967" y="45445"/>
                </a:lnTo>
                <a:lnTo>
                  <a:pt x="2058665" y="29378"/>
                </a:lnTo>
                <a:lnTo>
                  <a:pt x="2102296" y="16787"/>
                </a:lnTo>
                <a:lnTo>
                  <a:pt x="2148914" y="7707"/>
                </a:lnTo>
                <a:lnTo>
                  <a:pt x="2197574" y="2173"/>
                </a:lnTo>
                <a:lnTo>
                  <a:pt x="2247332" y="222"/>
                </a:lnTo>
                <a:lnTo>
                  <a:pt x="2272326" y="601"/>
                </a:lnTo>
                <a:lnTo>
                  <a:pt x="2321958" y="4091"/>
                </a:lnTo>
                <a:lnTo>
                  <a:pt x="2370325" y="11253"/>
                </a:lnTo>
                <a:lnTo>
                  <a:pt x="2416482" y="22122"/>
                </a:lnTo>
                <a:lnTo>
                  <a:pt x="2459484" y="36736"/>
                </a:lnTo>
                <a:lnTo>
                  <a:pt x="2501631" y="57174"/>
                </a:lnTo>
                <a:lnTo>
                  <a:pt x="2534895" y="80716"/>
                </a:lnTo>
                <a:lnTo>
                  <a:pt x="2564162" y="115870"/>
                </a:lnTo>
                <a:lnTo>
                  <a:pt x="2569339" y="127033"/>
                </a:lnTo>
                <a:lnTo>
                  <a:pt x="2597298" y="131236"/>
                </a:lnTo>
                <a:lnTo>
                  <a:pt x="2649444" y="142524"/>
                </a:lnTo>
                <a:lnTo>
                  <a:pt x="2696130" y="157297"/>
                </a:lnTo>
                <a:lnTo>
                  <a:pt x="2736841" y="175123"/>
                </a:lnTo>
                <a:lnTo>
                  <a:pt x="2771059" y="195572"/>
                </a:lnTo>
                <a:lnTo>
                  <a:pt x="2809085" y="230223"/>
                </a:lnTo>
                <a:lnTo>
                  <a:pt x="2829603" y="268354"/>
                </a:lnTo>
                <a:lnTo>
                  <a:pt x="2832696" y="294991"/>
                </a:lnTo>
                <a:lnTo>
                  <a:pt x="2830872" y="308513"/>
                </a:lnTo>
                <a:lnTo>
                  <a:pt x="2813507" y="346078"/>
                </a:lnTo>
                <a:lnTo>
                  <a:pt x="2803781" y="358046"/>
                </a:lnTo>
                <a:lnTo>
                  <a:pt x="2825258" y="372494"/>
                </a:lnTo>
                <a:lnTo>
                  <a:pt x="2859747" y="402919"/>
                </a:lnTo>
                <a:lnTo>
                  <a:pt x="2883094" y="434865"/>
                </a:lnTo>
                <a:lnTo>
                  <a:pt x="2895471" y="467710"/>
                </a:lnTo>
                <a:lnTo>
                  <a:pt x="2896364" y="474665"/>
                </a:lnTo>
              </a:path>
              <a:path w="2896364" h="1010044">
                <a:moveTo>
                  <a:pt x="2896364" y="504343"/>
                </a:moveTo>
                <a:lnTo>
                  <a:pt x="2879539" y="549677"/>
                </a:lnTo>
                <a:lnTo>
                  <a:pt x="2854867" y="580772"/>
                </a:lnTo>
                <a:lnTo>
                  <a:pt x="2819996" y="609969"/>
                </a:lnTo>
                <a:lnTo>
                  <a:pt x="2775097" y="636645"/>
                </a:lnTo>
                <a:lnTo>
                  <a:pt x="2720342" y="660179"/>
                </a:lnTo>
                <a:lnTo>
                  <a:pt x="2675013" y="674757"/>
                </a:lnTo>
                <a:lnTo>
                  <a:pt x="2626509" y="686583"/>
                </a:lnTo>
                <a:lnTo>
                  <a:pt x="2588385" y="693579"/>
                </a:lnTo>
                <a:lnTo>
                  <a:pt x="2549028" y="698920"/>
                </a:lnTo>
                <a:lnTo>
                  <a:pt x="2508676" y="702560"/>
                </a:lnTo>
                <a:lnTo>
                  <a:pt x="2508125" y="702597"/>
                </a:lnTo>
                <a:lnTo>
                  <a:pt x="2506577" y="717680"/>
                </a:lnTo>
                <a:lnTo>
                  <a:pt x="2487358" y="760663"/>
                </a:lnTo>
                <a:lnTo>
                  <a:pt x="2448388" y="799265"/>
                </a:lnTo>
                <a:lnTo>
                  <a:pt x="2412775" y="821939"/>
                </a:lnTo>
                <a:lnTo>
                  <a:pt x="2370394" y="841725"/>
                </a:lnTo>
                <a:lnTo>
                  <a:pt x="2322048" y="858250"/>
                </a:lnTo>
                <a:lnTo>
                  <a:pt x="2268541" y="871136"/>
                </a:lnTo>
                <a:lnTo>
                  <a:pt x="2210678" y="880008"/>
                </a:lnTo>
                <a:lnTo>
                  <a:pt x="2149262" y="884491"/>
                </a:lnTo>
                <a:lnTo>
                  <a:pt x="2117473" y="884969"/>
                </a:lnTo>
                <a:lnTo>
                  <a:pt x="2104144" y="884813"/>
                </a:lnTo>
                <a:lnTo>
                  <a:pt x="2064483" y="883050"/>
                </a:lnTo>
                <a:lnTo>
                  <a:pt x="2025544" y="879382"/>
                </a:lnTo>
                <a:lnTo>
                  <a:pt x="1987629" y="873853"/>
                </a:lnTo>
                <a:lnTo>
                  <a:pt x="1939192" y="863662"/>
                </a:lnTo>
                <a:lnTo>
                  <a:pt x="1915289" y="857156"/>
                </a:lnTo>
                <a:lnTo>
                  <a:pt x="1903104" y="873848"/>
                </a:lnTo>
                <a:lnTo>
                  <a:pt x="1871211" y="904860"/>
                </a:lnTo>
                <a:lnTo>
                  <a:pt x="1830254" y="932463"/>
                </a:lnTo>
                <a:lnTo>
                  <a:pt x="1781396" y="956358"/>
                </a:lnTo>
                <a:lnTo>
                  <a:pt x="1725797" y="976249"/>
                </a:lnTo>
                <a:lnTo>
                  <a:pt x="1664619" y="991839"/>
                </a:lnTo>
                <a:lnTo>
                  <a:pt x="1599022" y="1002830"/>
                </a:lnTo>
                <a:lnTo>
                  <a:pt x="1530169" y="1008925"/>
                </a:lnTo>
                <a:lnTo>
                  <a:pt x="1494884" y="1010044"/>
                </a:lnTo>
                <a:lnTo>
                  <a:pt x="1459221" y="1009827"/>
                </a:lnTo>
                <a:lnTo>
                  <a:pt x="1387338" y="1005239"/>
                </a:lnTo>
                <a:lnTo>
                  <a:pt x="1336482" y="998519"/>
                </a:lnTo>
                <a:lnTo>
                  <a:pt x="1293037" y="990275"/>
                </a:lnTo>
                <a:lnTo>
                  <a:pt x="1251827" y="979984"/>
                </a:lnTo>
                <a:lnTo>
                  <a:pt x="1213153" y="967757"/>
                </a:lnTo>
                <a:lnTo>
                  <a:pt x="1177318" y="953704"/>
                </a:lnTo>
                <a:lnTo>
                  <a:pt x="1134471" y="932317"/>
                </a:lnTo>
                <a:lnTo>
                  <a:pt x="1106426" y="914433"/>
                </a:lnTo>
                <a:lnTo>
                  <a:pt x="1069181" y="924143"/>
                </a:lnTo>
                <a:lnTo>
                  <a:pt x="1031026" y="932258"/>
                </a:lnTo>
                <a:lnTo>
                  <a:pt x="992142" y="938799"/>
                </a:lnTo>
                <a:lnTo>
                  <a:pt x="952713" y="943787"/>
                </a:lnTo>
                <a:lnTo>
                  <a:pt x="912921" y="947245"/>
                </a:lnTo>
                <a:lnTo>
                  <a:pt x="872950" y="949193"/>
                </a:lnTo>
                <a:lnTo>
                  <a:pt x="832981" y="949653"/>
                </a:lnTo>
                <a:lnTo>
                  <a:pt x="793197" y="948648"/>
                </a:lnTo>
                <a:lnTo>
                  <a:pt x="753781" y="946198"/>
                </a:lnTo>
                <a:lnTo>
                  <a:pt x="714917" y="942325"/>
                </a:lnTo>
                <a:lnTo>
                  <a:pt x="676785" y="937052"/>
                </a:lnTo>
                <a:lnTo>
                  <a:pt x="603453" y="922387"/>
                </a:lnTo>
                <a:lnTo>
                  <a:pt x="535247" y="902378"/>
                </a:lnTo>
                <a:lnTo>
                  <a:pt x="473629" y="877196"/>
                </a:lnTo>
                <a:lnTo>
                  <a:pt x="420059" y="847016"/>
                </a:lnTo>
                <a:lnTo>
                  <a:pt x="393067" y="827184"/>
                </a:lnTo>
                <a:lnTo>
                  <a:pt x="391289" y="825660"/>
                </a:lnTo>
                <a:lnTo>
                  <a:pt x="367375" y="826542"/>
                </a:lnTo>
                <a:lnTo>
                  <a:pt x="343771" y="826506"/>
                </a:lnTo>
                <a:lnTo>
                  <a:pt x="320561" y="825581"/>
                </a:lnTo>
                <a:lnTo>
                  <a:pt x="275655" y="821195"/>
                </a:lnTo>
                <a:lnTo>
                  <a:pt x="233325" y="813635"/>
                </a:lnTo>
                <a:lnTo>
                  <a:pt x="194238" y="803153"/>
                </a:lnTo>
                <a:lnTo>
                  <a:pt x="143148" y="782500"/>
                </a:lnTo>
                <a:lnTo>
                  <a:pt x="103110" y="756687"/>
                </a:lnTo>
                <a:lnTo>
                  <a:pt x="76376" y="726562"/>
                </a:lnTo>
                <a:lnTo>
                  <a:pt x="65240" y="683575"/>
                </a:lnTo>
                <a:lnTo>
                  <a:pt x="66823" y="673222"/>
                </a:lnTo>
                <a:lnTo>
                  <a:pt x="89061" y="633497"/>
                </a:lnTo>
                <a:lnTo>
                  <a:pt x="121605" y="606613"/>
                </a:lnTo>
                <a:lnTo>
                  <a:pt x="143893" y="593885"/>
                </a:lnTo>
                <a:lnTo>
                  <a:pt x="123785" y="587717"/>
                </a:lnTo>
                <a:lnTo>
                  <a:pt x="87821" y="573496"/>
                </a:lnTo>
                <a:lnTo>
                  <a:pt x="44904" y="548187"/>
                </a:lnTo>
                <a:lnTo>
                  <a:pt x="15869" y="519275"/>
                </a:lnTo>
                <a:lnTo>
                  <a:pt x="0" y="477402"/>
                </a:lnTo>
                <a:lnTo>
                  <a:pt x="291" y="466666"/>
                </a:lnTo>
                <a:lnTo>
                  <a:pt x="19297" y="424119"/>
                </a:lnTo>
                <a:lnTo>
                  <a:pt x="47904" y="397595"/>
                </a:lnTo>
                <a:lnTo>
                  <a:pt x="85873" y="375403"/>
                </a:lnTo>
                <a:lnTo>
                  <a:pt x="132043" y="357563"/>
                </a:lnTo>
                <a:lnTo>
                  <a:pt x="171096" y="347336"/>
                </a:lnTo>
                <a:lnTo>
                  <a:pt x="213195" y="340039"/>
                </a:lnTo>
                <a:lnTo>
                  <a:pt x="257668" y="335881"/>
                </a:lnTo>
                <a:lnTo>
                  <a:pt x="263654" y="332519"/>
                </a:ln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5382" name="object 32"/>
          <p:cNvSpPr>
            <a:spLocks/>
          </p:cNvSpPr>
          <p:nvPr/>
        </p:nvSpPr>
        <p:spPr bwMode="auto">
          <a:xfrm>
            <a:off x="6248401" y="203200"/>
            <a:ext cx="2563813" cy="1009650"/>
          </a:xfrm>
          <a:custGeom>
            <a:avLst/>
            <a:gdLst>
              <a:gd name="T0" fmla="*/ 1116421 w 2565273"/>
              <a:gd name="T1" fmla="*/ 927100 h 1009650"/>
              <a:gd name="T2" fmla="*/ 1204208 w 2565273"/>
              <a:gd name="T3" fmla="*/ 967739 h 1009650"/>
              <a:gd name="T4" fmla="*/ 1283502 w 2565273"/>
              <a:gd name="T5" fmla="*/ 990600 h 1009650"/>
              <a:gd name="T6" fmla="*/ 1448460 w 2565273"/>
              <a:gd name="T7" fmla="*/ 1009650 h 1009650"/>
              <a:gd name="T8" fmla="*/ 1713071 w 2565273"/>
              <a:gd name="T9" fmla="*/ 976629 h 1009650"/>
              <a:gd name="T10" fmla="*/ 1845147 w 2565273"/>
              <a:gd name="T11" fmla="*/ 914400 h 1009650"/>
              <a:gd name="T12" fmla="*/ 442460 w 2565273"/>
              <a:gd name="T13" fmla="*/ 862329 h 1009650"/>
              <a:gd name="T14" fmla="*/ 709645 w 2565273"/>
              <a:gd name="T15" fmla="*/ 942339 h 1009650"/>
              <a:gd name="T16" fmla="*/ 866513 w 2565273"/>
              <a:gd name="T17" fmla="*/ 949960 h 1009650"/>
              <a:gd name="T18" fmla="*/ 1023425 w 2565273"/>
              <a:gd name="T19" fmla="*/ 932179 h 1009650"/>
              <a:gd name="T20" fmla="*/ 1857413 w 2565273"/>
              <a:gd name="T21" fmla="*/ 905510 h 1009650"/>
              <a:gd name="T22" fmla="*/ 2309041 w 2565273"/>
              <a:gd name="T23" fmla="*/ 857250 h 1009650"/>
              <a:gd name="T24" fmla="*/ 2387392 w 2565273"/>
              <a:gd name="T25" fmla="*/ 825500 h 1009650"/>
              <a:gd name="T26" fmla="*/ 1936655 w 2565273"/>
              <a:gd name="T27" fmla="*/ 866139 h 1009650"/>
              <a:gd name="T28" fmla="*/ 1997935 w 2565273"/>
              <a:gd name="T29" fmla="*/ 877570 h 1009650"/>
              <a:gd name="T30" fmla="*/ 2075444 w 2565273"/>
              <a:gd name="T31" fmla="*/ 885189 h 1009650"/>
              <a:gd name="T32" fmla="*/ 2251814 w 2565273"/>
              <a:gd name="T33" fmla="*/ 871220 h 1009650"/>
              <a:gd name="T34" fmla="*/ 750558 w 2565273"/>
              <a:gd name="T35" fmla="*/ 90170 h 1009650"/>
              <a:gd name="T36" fmla="*/ 540928 w 2565273"/>
              <a:gd name="T37" fmla="*/ 104140 h 1009650"/>
              <a:gd name="T38" fmla="*/ 329425 w 2565273"/>
              <a:gd name="T39" fmla="*/ 187960 h 1009650"/>
              <a:gd name="T40" fmla="*/ 258224 w 2565273"/>
              <a:gd name="T41" fmla="*/ 314960 h 1009650"/>
              <a:gd name="T42" fmla="*/ 226110 w 2565273"/>
              <a:gd name="T43" fmla="*/ 339089 h 1009650"/>
              <a:gd name="T44" fmla="*/ 74990 w 2565273"/>
              <a:gd name="T45" fmla="*/ 381000 h 1009650"/>
              <a:gd name="T46" fmla="*/ 291 w 2565273"/>
              <a:gd name="T47" fmla="*/ 467360 h 1009650"/>
              <a:gd name="T48" fmla="*/ 57274 w 2565273"/>
              <a:gd name="T49" fmla="*/ 557529 h 1009650"/>
              <a:gd name="T50" fmla="*/ 122875 w 2565273"/>
              <a:gd name="T51" fmla="*/ 588010 h 1009650"/>
              <a:gd name="T52" fmla="*/ 69506 w 2565273"/>
              <a:gd name="T53" fmla="*/ 662939 h 1009650"/>
              <a:gd name="T54" fmla="*/ 114243 w 2565273"/>
              <a:gd name="T55" fmla="*/ 765810 h 1009650"/>
              <a:gd name="T56" fmla="*/ 341236 w 2565273"/>
              <a:gd name="T57" fmla="*/ 826770 h 1009650"/>
              <a:gd name="T58" fmla="*/ 2430334 w 2565273"/>
              <a:gd name="T59" fmla="*/ 800100 h 1009650"/>
              <a:gd name="T60" fmla="*/ 2503625 w 2565273"/>
              <a:gd name="T61" fmla="*/ 702310 h 1009650"/>
              <a:gd name="T62" fmla="*/ 2569300 w 2565273"/>
              <a:gd name="T63" fmla="*/ 693420 h 1009650"/>
              <a:gd name="T64" fmla="*/ 2643525 w 2565273"/>
              <a:gd name="T65" fmla="*/ 678179 h 1009650"/>
              <a:gd name="T66" fmla="*/ 2799202 w 2565273"/>
              <a:gd name="T67" fmla="*/ 609600 h 1009650"/>
              <a:gd name="T68" fmla="*/ 2876232 w 2565273"/>
              <a:gd name="T69" fmla="*/ 485139 h 1009650"/>
              <a:gd name="T70" fmla="*/ 2783107 w 2565273"/>
              <a:gd name="T71" fmla="*/ 358139 h 1009650"/>
              <a:gd name="T72" fmla="*/ 2811367 w 2565273"/>
              <a:gd name="T73" fmla="*/ 281939 h 1009650"/>
              <a:gd name="T74" fmla="*/ 2676249 w 2565273"/>
              <a:gd name="T75" fmla="*/ 157479 h 1009650"/>
              <a:gd name="T76" fmla="*/ 2549665 w 2565273"/>
              <a:gd name="T77" fmla="*/ 125729 h 1009650"/>
              <a:gd name="T78" fmla="*/ 907190 w 2565273"/>
              <a:gd name="T79" fmla="*/ 111759 h 1009650"/>
              <a:gd name="T80" fmla="*/ 837925 w 2565273"/>
              <a:gd name="T81" fmla="*/ 99059 h 1009650"/>
              <a:gd name="T82" fmla="*/ 780051 w 2565273"/>
              <a:gd name="T83" fmla="*/ 91440 h 1009650"/>
              <a:gd name="T84" fmla="*/ 1196123 w 2565273"/>
              <a:gd name="T85" fmla="*/ 30479 h 1009650"/>
              <a:gd name="T86" fmla="*/ 1002186 w 2565273"/>
              <a:gd name="T87" fmla="*/ 74929 h 1009650"/>
              <a:gd name="T88" fmla="*/ 2516203 w 2565273"/>
              <a:gd name="T89" fmla="*/ 81279 h 1009650"/>
              <a:gd name="T90" fmla="*/ 1474473 w 2565273"/>
              <a:gd name="T91" fmla="*/ 68579 h 1009650"/>
              <a:gd name="T92" fmla="*/ 1305707 w 2565273"/>
              <a:gd name="T93" fmla="*/ 30479 h 1009650"/>
              <a:gd name="T94" fmla="*/ 675988 w 2565273"/>
              <a:gd name="T95" fmla="*/ 90170 h 1009650"/>
              <a:gd name="T96" fmla="*/ 1751063 w 2565273"/>
              <a:gd name="T97" fmla="*/ 0 h 1009650"/>
              <a:gd name="T98" fmla="*/ 1584112 w 2565273"/>
              <a:gd name="T99" fmla="*/ 26670 h 1009650"/>
              <a:gd name="T100" fmla="*/ 1520013 w 2565273"/>
              <a:gd name="T101" fmla="*/ 58420 h 1009650"/>
              <a:gd name="T102" fmla="*/ 2477984 w 2565273"/>
              <a:gd name="T103" fmla="*/ 54609 h 1009650"/>
              <a:gd name="T104" fmla="*/ 1924376 w 2565273"/>
              <a:gd name="T105" fmla="*/ 26670 h 1009650"/>
              <a:gd name="T106" fmla="*/ 1863170 w 2565273"/>
              <a:gd name="T107" fmla="*/ 10159 h 1009650"/>
              <a:gd name="T108" fmla="*/ 2230761 w 2565273"/>
              <a:gd name="T109" fmla="*/ 0 h 1009650"/>
              <a:gd name="T110" fmla="*/ 2043485 w 2565273"/>
              <a:gd name="T111" fmla="*/ 29209 h 1009650"/>
              <a:gd name="T112" fmla="*/ 2470184 w 2565273"/>
              <a:gd name="T113" fmla="*/ 50800 h 1009650"/>
              <a:gd name="T114" fmla="*/ 2304835 w 2565273"/>
              <a:gd name="T115" fmla="*/ 3809 h 10096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565273"/>
              <a:gd name="T175" fmla="*/ 0 h 1009650"/>
              <a:gd name="T176" fmla="*/ 2565273 w 2565273"/>
              <a:gd name="T177" fmla="*/ 1009650 h 100965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565273" h="1009650">
                <a:moveTo>
                  <a:pt x="1858854" y="914400"/>
                </a:moveTo>
                <a:lnTo>
                  <a:pt x="1106426" y="914400"/>
                </a:lnTo>
                <a:lnTo>
                  <a:pt x="1115362" y="920750"/>
                </a:lnTo>
                <a:lnTo>
                  <a:pt x="1124714" y="927100"/>
                </a:lnTo>
                <a:lnTo>
                  <a:pt x="1134471" y="932179"/>
                </a:lnTo>
                <a:lnTo>
                  <a:pt x="1144620" y="938529"/>
                </a:lnTo>
                <a:lnTo>
                  <a:pt x="1188929" y="958850"/>
                </a:lnTo>
                <a:lnTo>
                  <a:pt x="1213153" y="967739"/>
                </a:lnTo>
                <a:lnTo>
                  <a:pt x="1225744" y="972820"/>
                </a:lnTo>
                <a:lnTo>
                  <a:pt x="1265296" y="984250"/>
                </a:lnTo>
                <a:lnTo>
                  <a:pt x="1279037" y="986789"/>
                </a:lnTo>
                <a:lnTo>
                  <a:pt x="1293037" y="990600"/>
                </a:lnTo>
                <a:lnTo>
                  <a:pt x="1351409" y="1000760"/>
                </a:lnTo>
                <a:lnTo>
                  <a:pt x="1387338" y="1005839"/>
                </a:lnTo>
                <a:lnTo>
                  <a:pt x="1423323" y="1008379"/>
                </a:lnTo>
                <a:lnTo>
                  <a:pt x="1459221" y="1009650"/>
                </a:lnTo>
                <a:lnTo>
                  <a:pt x="1530169" y="1009650"/>
                </a:lnTo>
                <a:lnTo>
                  <a:pt x="1599022" y="1003300"/>
                </a:lnTo>
                <a:lnTo>
                  <a:pt x="1664619" y="991870"/>
                </a:lnTo>
                <a:lnTo>
                  <a:pt x="1725797" y="976629"/>
                </a:lnTo>
                <a:lnTo>
                  <a:pt x="1781396" y="956310"/>
                </a:lnTo>
                <a:lnTo>
                  <a:pt x="1830254" y="932179"/>
                </a:lnTo>
                <a:lnTo>
                  <a:pt x="1851793" y="919479"/>
                </a:lnTo>
                <a:lnTo>
                  <a:pt x="1858854" y="914400"/>
                </a:lnTo>
                <a:close/>
              </a:path>
              <a:path w="2565273" h="1009650">
                <a:moveTo>
                  <a:pt x="2405127" y="825500"/>
                </a:moveTo>
                <a:lnTo>
                  <a:pt x="391289" y="825500"/>
                </a:lnTo>
                <a:lnTo>
                  <a:pt x="394845" y="829310"/>
                </a:lnTo>
                <a:lnTo>
                  <a:pt x="445747" y="862329"/>
                </a:lnTo>
                <a:lnTo>
                  <a:pt x="503523" y="890270"/>
                </a:lnTo>
                <a:lnTo>
                  <a:pt x="568618" y="913129"/>
                </a:lnTo>
                <a:lnTo>
                  <a:pt x="639570" y="930910"/>
                </a:lnTo>
                <a:lnTo>
                  <a:pt x="714917" y="942339"/>
                </a:lnTo>
                <a:lnTo>
                  <a:pt x="753781" y="946150"/>
                </a:lnTo>
                <a:lnTo>
                  <a:pt x="793197" y="948689"/>
                </a:lnTo>
                <a:lnTo>
                  <a:pt x="832981" y="949960"/>
                </a:lnTo>
                <a:lnTo>
                  <a:pt x="872950" y="949960"/>
                </a:lnTo>
                <a:lnTo>
                  <a:pt x="912921" y="947420"/>
                </a:lnTo>
                <a:lnTo>
                  <a:pt x="952713" y="943610"/>
                </a:lnTo>
                <a:lnTo>
                  <a:pt x="992142" y="938529"/>
                </a:lnTo>
                <a:lnTo>
                  <a:pt x="1031026" y="932179"/>
                </a:lnTo>
                <a:lnTo>
                  <a:pt x="1069181" y="924560"/>
                </a:lnTo>
                <a:lnTo>
                  <a:pt x="1106426" y="914400"/>
                </a:lnTo>
                <a:lnTo>
                  <a:pt x="1858854" y="914400"/>
                </a:lnTo>
                <a:lnTo>
                  <a:pt x="1871211" y="905510"/>
                </a:lnTo>
                <a:lnTo>
                  <a:pt x="1888363" y="890270"/>
                </a:lnTo>
                <a:lnTo>
                  <a:pt x="1903104" y="873760"/>
                </a:lnTo>
                <a:lnTo>
                  <a:pt x="1915289" y="857250"/>
                </a:lnTo>
                <a:lnTo>
                  <a:pt x="2326193" y="857250"/>
                </a:lnTo>
                <a:lnTo>
                  <a:pt x="2346916" y="850900"/>
                </a:lnTo>
                <a:lnTo>
                  <a:pt x="2370394" y="842010"/>
                </a:lnTo>
                <a:lnTo>
                  <a:pt x="2392380" y="831850"/>
                </a:lnTo>
                <a:lnTo>
                  <a:pt x="2405127" y="825500"/>
                </a:lnTo>
                <a:close/>
              </a:path>
              <a:path w="2565273" h="1009650">
                <a:moveTo>
                  <a:pt x="2326193" y="857250"/>
                </a:moveTo>
                <a:lnTo>
                  <a:pt x="1915289" y="857250"/>
                </a:lnTo>
                <a:lnTo>
                  <a:pt x="1927535" y="861060"/>
                </a:lnTo>
                <a:lnTo>
                  <a:pt x="1951041" y="866139"/>
                </a:lnTo>
                <a:lnTo>
                  <a:pt x="1963071" y="869950"/>
                </a:lnTo>
                <a:lnTo>
                  <a:pt x="1975271" y="871220"/>
                </a:lnTo>
                <a:lnTo>
                  <a:pt x="2000135" y="876300"/>
                </a:lnTo>
                <a:lnTo>
                  <a:pt x="2012777" y="877570"/>
                </a:lnTo>
                <a:lnTo>
                  <a:pt x="2025544" y="880110"/>
                </a:lnTo>
                <a:lnTo>
                  <a:pt x="2064483" y="883920"/>
                </a:lnTo>
                <a:lnTo>
                  <a:pt x="2077638" y="883920"/>
                </a:lnTo>
                <a:lnTo>
                  <a:pt x="2090862" y="885189"/>
                </a:lnTo>
                <a:lnTo>
                  <a:pt x="2149262" y="885189"/>
                </a:lnTo>
                <a:lnTo>
                  <a:pt x="2210678" y="880110"/>
                </a:lnTo>
                <a:lnTo>
                  <a:pt x="2240104" y="876300"/>
                </a:lnTo>
                <a:lnTo>
                  <a:pt x="2268541" y="871220"/>
                </a:lnTo>
                <a:lnTo>
                  <a:pt x="2295889" y="864870"/>
                </a:lnTo>
                <a:lnTo>
                  <a:pt x="2322048" y="858520"/>
                </a:lnTo>
                <a:lnTo>
                  <a:pt x="2326193" y="857250"/>
                </a:lnTo>
                <a:close/>
              </a:path>
              <a:path w="2565273" h="1009650">
                <a:moveTo>
                  <a:pt x="756133" y="90170"/>
                </a:moveTo>
                <a:lnTo>
                  <a:pt x="665937" y="90170"/>
                </a:lnTo>
                <a:lnTo>
                  <a:pt x="650877" y="91440"/>
                </a:lnTo>
                <a:lnTo>
                  <a:pt x="614321" y="93979"/>
                </a:lnTo>
                <a:lnTo>
                  <a:pt x="544946" y="104140"/>
                </a:lnTo>
                <a:lnTo>
                  <a:pt x="481217" y="119379"/>
                </a:lnTo>
                <a:lnTo>
                  <a:pt x="423930" y="138429"/>
                </a:lnTo>
                <a:lnTo>
                  <a:pt x="373883" y="161289"/>
                </a:lnTo>
                <a:lnTo>
                  <a:pt x="331873" y="187960"/>
                </a:lnTo>
                <a:lnTo>
                  <a:pt x="298697" y="215900"/>
                </a:lnTo>
                <a:lnTo>
                  <a:pt x="275151" y="247650"/>
                </a:lnTo>
                <a:lnTo>
                  <a:pt x="259635" y="298450"/>
                </a:lnTo>
                <a:lnTo>
                  <a:pt x="260142" y="314960"/>
                </a:lnTo>
                <a:lnTo>
                  <a:pt x="263654" y="332739"/>
                </a:lnTo>
                <a:lnTo>
                  <a:pt x="257668" y="336550"/>
                </a:lnTo>
                <a:lnTo>
                  <a:pt x="242622" y="336550"/>
                </a:lnTo>
                <a:lnTo>
                  <a:pt x="227789" y="339089"/>
                </a:lnTo>
                <a:lnTo>
                  <a:pt x="213195" y="340360"/>
                </a:lnTo>
                <a:lnTo>
                  <a:pt x="157707" y="350520"/>
                </a:lnTo>
                <a:lnTo>
                  <a:pt x="119819" y="361950"/>
                </a:lnTo>
                <a:lnTo>
                  <a:pt x="75549" y="381000"/>
                </a:lnTo>
                <a:lnTo>
                  <a:pt x="56540" y="392429"/>
                </a:lnTo>
                <a:lnTo>
                  <a:pt x="47904" y="397510"/>
                </a:lnTo>
                <a:lnTo>
                  <a:pt x="19297" y="424179"/>
                </a:lnTo>
                <a:lnTo>
                  <a:pt x="291" y="467360"/>
                </a:lnTo>
                <a:lnTo>
                  <a:pt x="0" y="477520"/>
                </a:lnTo>
                <a:lnTo>
                  <a:pt x="1438" y="488950"/>
                </a:lnTo>
                <a:lnTo>
                  <a:pt x="23960" y="529589"/>
                </a:lnTo>
                <a:lnTo>
                  <a:pt x="57703" y="557529"/>
                </a:lnTo>
                <a:lnTo>
                  <a:pt x="72018" y="565150"/>
                </a:lnTo>
                <a:lnTo>
                  <a:pt x="87821" y="574039"/>
                </a:lnTo>
                <a:lnTo>
                  <a:pt x="105086" y="581660"/>
                </a:lnTo>
                <a:lnTo>
                  <a:pt x="123785" y="588010"/>
                </a:lnTo>
                <a:lnTo>
                  <a:pt x="143893" y="594360"/>
                </a:lnTo>
                <a:lnTo>
                  <a:pt x="135316" y="598170"/>
                </a:lnTo>
                <a:lnTo>
                  <a:pt x="98448" y="624839"/>
                </a:lnTo>
                <a:lnTo>
                  <a:pt x="70026" y="662939"/>
                </a:lnTo>
                <a:lnTo>
                  <a:pt x="65240" y="683260"/>
                </a:lnTo>
                <a:lnTo>
                  <a:pt x="65309" y="694689"/>
                </a:lnTo>
                <a:lnTo>
                  <a:pt x="83670" y="737870"/>
                </a:lnTo>
                <a:lnTo>
                  <a:pt x="115089" y="765810"/>
                </a:lnTo>
                <a:lnTo>
                  <a:pt x="159061" y="789939"/>
                </a:lnTo>
                <a:lnTo>
                  <a:pt x="213334" y="808989"/>
                </a:lnTo>
                <a:lnTo>
                  <a:pt x="275655" y="821689"/>
                </a:lnTo>
                <a:lnTo>
                  <a:pt x="343771" y="826770"/>
                </a:lnTo>
                <a:lnTo>
                  <a:pt x="367375" y="826770"/>
                </a:lnTo>
                <a:lnTo>
                  <a:pt x="391289" y="825500"/>
                </a:lnTo>
                <a:lnTo>
                  <a:pt x="2405127" y="825500"/>
                </a:lnTo>
                <a:lnTo>
                  <a:pt x="2448388" y="800100"/>
                </a:lnTo>
                <a:lnTo>
                  <a:pt x="2487358" y="760729"/>
                </a:lnTo>
                <a:lnTo>
                  <a:pt x="2506577" y="717550"/>
                </a:lnTo>
                <a:lnTo>
                  <a:pt x="2508125" y="702310"/>
                </a:lnTo>
                <a:lnTo>
                  <a:pt x="2522223" y="702310"/>
                </a:lnTo>
                <a:lnTo>
                  <a:pt x="2549028" y="699770"/>
                </a:lnTo>
                <a:lnTo>
                  <a:pt x="2562270" y="697229"/>
                </a:lnTo>
                <a:lnTo>
                  <a:pt x="2575391" y="695960"/>
                </a:lnTo>
                <a:lnTo>
                  <a:pt x="2588385" y="693420"/>
                </a:lnTo>
                <a:lnTo>
                  <a:pt x="2601242" y="692150"/>
                </a:lnTo>
                <a:lnTo>
                  <a:pt x="2638902" y="684529"/>
                </a:lnTo>
                <a:lnTo>
                  <a:pt x="2651123" y="680720"/>
                </a:lnTo>
                <a:lnTo>
                  <a:pt x="2663162" y="678179"/>
                </a:lnTo>
                <a:lnTo>
                  <a:pt x="2675013" y="674370"/>
                </a:lnTo>
                <a:lnTo>
                  <a:pt x="2720342" y="660400"/>
                </a:lnTo>
                <a:lnTo>
                  <a:pt x="2775097" y="636270"/>
                </a:lnTo>
                <a:lnTo>
                  <a:pt x="2819996" y="609600"/>
                </a:lnTo>
                <a:lnTo>
                  <a:pt x="2854867" y="580389"/>
                </a:lnTo>
                <a:lnTo>
                  <a:pt x="2879539" y="549910"/>
                </a:lnTo>
                <a:lnTo>
                  <a:pt x="2897047" y="501650"/>
                </a:lnTo>
                <a:lnTo>
                  <a:pt x="2897598" y="485139"/>
                </a:lnTo>
                <a:lnTo>
                  <a:pt x="2895471" y="467360"/>
                </a:lnTo>
                <a:lnTo>
                  <a:pt x="2872803" y="419100"/>
                </a:lnTo>
                <a:lnTo>
                  <a:pt x="2843906" y="387350"/>
                </a:lnTo>
                <a:lnTo>
                  <a:pt x="2803781" y="358139"/>
                </a:lnTo>
                <a:lnTo>
                  <a:pt x="2805411" y="356870"/>
                </a:lnTo>
                <a:lnTo>
                  <a:pt x="2826716" y="322579"/>
                </a:lnTo>
                <a:lnTo>
                  <a:pt x="2832696" y="294639"/>
                </a:lnTo>
                <a:lnTo>
                  <a:pt x="2832251" y="281939"/>
                </a:lnTo>
                <a:lnTo>
                  <a:pt x="2817956" y="242570"/>
                </a:lnTo>
                <a:lnTo>
                  <a:pt x="2785572" y="207010"/>
                </a:lnTo>
                <a:lnTo>
                  <a:pt x="2736841" y="175260"/>
                </a:lnTo>
                <a:lnTo>
                  <a:pt x="2696130" y="157479"/>
                </a:lnTo>
                <a:lnTo>
                  <a:pt x="2649444" y="142240"/>
                </a:lnTo>
                <a:lnTo>
                  <a:pt x="2597298" y="132079"/>
                </a:lnTo>
                <a:lnTo>
                  <a:pt x="2569339" y="127000"/>
                </a:lnTo>
                <a:lnTo>
                  <a:pt x="2568605" y="125729"/>
                </a:lnTo>
                <a:lnTo>
                  <a:pt x="2565273" y="118109"/>
                </a:lnTo>
                <a:lnTo>
                  <a:pt x="940564" y="118109"/>
                </a:lnTo>
                <a:lnTo>
                  <a:pt x="927350" y="115570"/>
                </a:lnTo>
                <a:lnTo>
                  <a:pt x="913929" y="111759"/>
                </a:lnTo>
                <a:lnTo>
                  <a:pt x="900314" y="109220"/>
                </a:lnTo>
                <a:lnTo>
                  <a:pt x="886516" y="105409"/>
                </a:lnTo>
                <a:lnTo>
                  <a:pt x="858421" y="100329"/>
                </a:lnTo>
                <a:lnTo>
                  <a:pt x="844149" y="99059"/>
                </a:lnTo>
                <a:lnTo>
                  <a:pt x="829743" y="96520"/>
                </a:lnTo>
                <a:lnTo>
                  <a:pt x="815215" y="95250"/>
                </a:lnTo>
                <a:lnTo>
                  <a:pt x="800578" y="92709"/>
                </a:lnTo>
                <a:lnTo>
                  <a:pt x="785844" y="91440"/>
                </a:lnTo>
                <a:lnTo>
                  <a:pt x="771025" y="91440"/>
                </a:lnTo>
                <a:lnTo>
                  <a:pt x="756133" y="90170"/>
                </a:lnTo>
                <a:close/>
              </a:path>
              <a:path w="2565273" h="1009650">
                <a:moveTo>
                  <a:pt x="1259977" y="27940"/>
                </a:moveTo>
                <a:lnTo>
                  <a:pt x="1205008" y="30479"/>
                </a:lnTo>
                <a:lnTo>
                  <a:pt x="1151495" y="35559"/>
                </a:lnTo>
                <a:lnTo>
                  <a:pt x="1100431" y="45720"/>
                </a:lnTo>
                <a:lnTo>
                  <a:pt x="1052812" y="58420"/>
                </a:lnTo>
                <a:lnTo>
                  <a:pt x="1009631" y="74929"/>
                </a:lnTo>
                <a:lnTo>
                  <a:pt x="971884" y="95250"/>
                </a:lnTo>
                <a:lnTo>
                  <a:pt x="940564" y="118109"/>
                </a:lnTo>
                <a:lnTo>
                  <a:pt x="2565273" y="118109"/>
                </a:lnTo>
                <a:lnTo>
                  <a:pt x="2534895" y="81279"/>
                </a:lnTo>
                <a:lnTo>
                  <a:pt x="2530585" y="77470"/>
                </a:lnTo>
                <a:lnTo>
                  <a:pt x="1506730" y="77470"/>
                </a:lnTo>
                <a:lnTo>
                  <a:pt x="1496672" y="72390"/>
                </a:lnTo>
                <a:lnTo>
                  <a:pt x="1485426" y="68579"/>
                </a:lnTo>
                <a:lnTo>
                  <a:pt x="1449423" y="55879"/>
                </a:lnTo>
                <a:lnTo>
                  <a:pt x="1397241" y="41909"/>
                </a:lnTo>
                <a:lnTo>
                  <a:pt x="1342984" y="33020"/>
                </a:lnTo>
                <a:lnTo>
                  <a:pt x="1315407" y="30479"/>
                </a:lnTo>
                <a:lnTo>
                  <a:pt x="1259977" y="27940"/>
                </a:lnTo>
                <a:close/>
              </a:path>
              <a:path w="2565273" h="1009650">
                <a:moveTo>
                  <a:pt x="726180" y="88900"/>
                </a:moveTo>
                <a:lnTo>
                  <a:pt x="696082" y="88900"/>
                </a:lnTo>
                <a:lnTo>
                  <a:pt x="681009" y="90170"/>
                </a:lnTo>
                <a:lnTo>
                  <a:pt x="741181" y="90170"/>
                </a:lnTo>
                <a:lnTo>
                  <a:pt x="726180" y="88900"/>
                </a:lnTo>
                <a:close/>
              </a:path>
              <a:path w="2565273" h="1009650">
                <a:moveTo>
                  <a:pt x="1786783" y="0"/>
                </a:moveTo>
                <a:lnTo>
                  <a:pt x="1764070" y="0"/>
                </a:lnTo>
                <a:lnTo>
                  <a:pt x="1697172" y="3809"/>
                </a:lnTo>
                <a:lnTo>
                  <a:pt x="1634260" y="15240"/>
                </a:lnTo>
                <a:lnTo>
                  <a:pt x="1614647" y="21590"/>
                </a:lnTo>
                <a:lnTo>
                  <a:pt x="1595880" y="26670"/>
                </a:lnTo>
                <a:lnTo>
                  <a:pt x="1578062" y="34290"/>
                </a:lnTo>
                <a:lnTo>
                  <a:pt x="1561293" y="40640"/>
                </a:lnTo>
                <a:lnTo>
                  <a:pt x="1545674" y="49529"/>
                </a:lnTo>
                <a:lnTo>
                  <a:pt x="1531307" y="58420"/>
                </a:lnTo>
                <a:lnTo>
                  <a:pt x="1518292" y="67309"/>
                </a:lnTo>
                <a:lnTo>
                  <a:pt x="1506730" y="77470"/>
                </a:lnTo>
                <a:lnTo>
                  <a:pt x="2530585" y="77470"/>
                </a:lnTo>
                <a:lnTo>
                  <a:pt x="2496392" y="54609"/>
                </a:lnTo>
                <a:lnTo>
                  <a:pt x="2000887" y="54609"/>
                </a:lnTo>
                <a:lnTo>
                  <a:pt x="1994843" y="50800"/>
                </a:lnTo>
                <a:lnTo>
                  <a:pt x="1950984" y="30479"/>
                </a:lnTo>
                <a:lnTo>
                  <a:pt x="1938670" y="26670"/>
                </a:lnTo>
                <a:lnTo>
                  <a:pt x="1925868" y="21590"/>
                </a:lnTo>
                <a:lnTo>
                  <a:pt x="1912605" y="17779"/>
                </a:lnTo>
                <a:lnTo>
                  <a:pt x="1898906" y="15240"/>
                </a:lnTo>
                <a:lnTo>
                  <a:pt x="1877010" y="10159"/>
                </a:lnTo>
                <a:lnTo>
                  <a:pt x="1854749" y="6350"/>
                </a:lnTo>
                <a:lnTo>
                  <a:pt x="1809534" y="1270"/>
                </a:lnTo>
                <a:lnTo>
                  <a:pt x="1786783" y="0"/>
                </a:lnTo>
                <a:close/>
              </a:path>
              <a:path w="2565273" h="1009650">
                <a:moveTo>
                  <a:pt x="2247332" y="0"/>
                </a:moveTo>
                <a:lnTo>
                  <a:pt x="2197574" y="2540"/>
                </a:lnTo>
                <a:lnTo>
                  <a:pt x="2148914" y="7620"/>
                </a:lnTo>
                <a:lnTo>
                  <a:pt x="2102296" y="16509"/>
                </a:lnTo>
                <a:lnTo>
                  <a:pt x="2058665" y="29209"/>
                </a:lnTo>
                <a:lnTo>
                  <a:pt x="2018967" y="45720"/>
                </a:lnTo>
                <a:lnTo>
                  <a:pt x="2000887" y="54609"/>
                </a:lnTo>
                <a:lnTo>
                  <a:pt x="2496392" y="54609"/>
                </a:lnTo>
                <a:lnTo>
                  <a:pt x="2488533" y="50800"/>
                </a:lnTo>
                <a:lnTo>
                  <a:pt x="2474475" y="43179"/>
                </a:lnTo>
                <a:lnTo>
                  <a:pt x="2438436" y="29209"/>
                </a:lnTo>
                <a:lnTo>
                  <a:pt x="2393738" y="16509"/>
                </a:lnTo>
                <a:lnTo>
                  <a:pt x="2321958" y="3809"/>
                </a:lnTo>
                <a:lnTo>
                  <a:pt x="2247332" y="0"/>
                </a:lnTo>
                <a:close/>
              </a:path>
            </a:pathLst>
          </a:custGeom>
          <a:solidFill>
            <a:srgbClr val="B6F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5383" name="object 51"/>
          <p:cNvSpPr txBox="1">
            <a:spLocks noChangeArrowheads="1"/>
          </p:cNvSpPr>
          <p:nvPr/>
        </p:nvSpPr>
        <p:spPr bwMode="auto">
          <a:xfrm>
            <a:off x="6772275" y="309563"/>
            <a:ext cx="16462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/>
            <a:r>
              <a:rPr lang="zh-TW" altLang="zh-TW" b="1">
                <a:latin typeface="微軟正黑體" pitchFamily="34" charset="-120"/>
                <a:ea typeface="微軟正黑體" pitchFamily="34" charset="-120"/>
              </a:rPr>
              <a:t>無論有無回收廢四 機，於消費者購買 時就需先告知</a:t>
            </a:r>
            <a:endParaRPr lang="zh-TW" altLang="zh-TW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0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44626"/>
            <a:ext cx="7035751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遵行事項條文說明</a:t>
            </a:r>
            <a:r>
              <a:rPr lang="en-US" altLang="zh-TW" sz="3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600" b="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6/8)</a:t>
            </a:r>
            <a:endParaRPr lang="en-US" altLang="zh-TW" sz="3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18338" y="64008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fld id="{3921BA45-71A7-4A8A-BBB5-20C876F37736}" type="slidenum">
              <a:rPr kumimoji="0" lang="en-US" altLang="zh-TW" sz="1200" smtClean="0">
                <a:latin typeface="Garamond" pitchFamily="18" charset="0"/>
                <a:ea typeface="新細明體" pitchFamily="18" charset="-120"/>
              </a:rPr>
              <a:pPr/>
              <a:t>9</a:t>
            </a:fld>
            <a:endParaRPr kumimoji="0" lang="en-US" altLang="zh-TW" sz="1200" smtClean="0">
              <a:latin typeface="Garamond" pitchFamily="18" charset="0"/>
              <a:ea typeface="新細明體" pitchFamily="18" charset="-120"/>
            </a:endParaRPr>
          </a:p>
        </p:txBody>
      </p:sp>
      <p:sp>
        <p:nvSpPr>
          <p:cNvPr id="12291" name="文字方塊 6"/>
          <p:cNvSpPr txBox="1">
            <a:spLocks noChangeArrowheads="1"/>
          </p:cNvSpPr>
          <p:nvPr/>
        </p:nvSpPr>
        <p:spPr bwMode="auto">
          <a:xfrm>
            <a:off x="338138" y="1606552"/>
            <a:ext cx="30099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顏色區分，方便辨識：</a:t>
            </a:r>
            <a:endParaRPr lang="en-US" altLang="zh-TW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33413" indent="-633413" eaLnBrk="1" hangingPunct="1"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白色：販賣業者存查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年。</a:t>
            </a:r>
            <a:endParaRPr lang="en-US" altLang="zh-TW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33413" indent="-633413" eaLnBrk="1" hangingPunct="1"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黃色：隨廢四機交回收業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處理業及執行機關。</a:t>
            </a:r>
            <a:endParaRPr lang="en-US" altLang="zh-TW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1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紅色：民眾收執。</a:t>
            </a:r>
            <a:endParaRPr lang="en-US" altLang="zh-TW" sz="18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389" name="Picture 3" descr="C:\Documents and Settings\acer\桌面\簡報檔\point\arrow_set\arrow03.wm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95340"/>
            <a:ext cx="11001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900113" y="785813"/>
            <a:ext cx="4535487" cy="500062"/>
          </a:xfrm>
          <a:prstGeom prst="roundRect">
            <a:avLst>
              <a:gd name="adj" fmla="val 45519"/>
            </a:avLst>
          </a:prstGeom>
          <a:solidFill>
            <a:srgbClr val="B9FFB9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廢四機回收聯單</a:t>
            </a:r>
            <a:r>
              <a:rPr lang="en-US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一式三聯</a:t>
            </a:r>
            <a:r>
              <a:rPr lang="en-US" altLang="zh-TW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華康新儷粗黑"/>
              </a:rPr>
              <a:t>)</a:t>
            </a:r>
            <a:endParaRPr lang="zh-TW" alt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華康新儷粗黑"/>
            </a:endParaRPr>
          </a:p>
        </p:txBody>
      </p:sp>
      <p:sp>
        <p:nvSpPr>
          <p:cNvPr id="16391" name="object 11"/>
          <p:cNvSpPr>
            <a:spLocks/>
          </p:cNvSpPr>
          <p:nvPr/>
        </p:nvSpPr>
        <p:spPr bwMode="auto">
          <a:xfrm>
            <a:off x="5880101" y="120650"/>
            <a:ext cx="2854325" cy="1485900"/>
          </a:xfrm>
          <a:custGeom>
            <a:avLst/>
            <a:gdLst>
              <a:gd name="T0" fmla="*/ 0 w 2903996"/>
              <a:gd name="T1" fmla="*/ 0 h 1485900"/>
              <a:gd name="T2" fmla="*/ 2903996 w 2903996"/>
              <a:gd name="T3" fmla="*/ 1485900 h 1485900"/>
            </a:gdLst>
            <a:ahLst/>
            <a:cxnLst/>
            <a:rect l="T0" t="T1" r="T2" b="T3"/>
            <a:pathLst>
              <a:path w="2903996" h="1485900">
                <a:moveTo>
                  <a:pt x="1884714" y="1460500"/>
                </a:moveTo>
                <a:lnTo>
                  <a:pt x="1463896" y="1460500"/>
                </a:lnTo>
                <a:lnTo>
                  <a:pt x="1480024" y="1473200"/>
                </a:lnTo>
                <a:lnTo>
                  <a:pt x="1529965" y="1473200"/>
                </a:lnTo>
                <a:lnTo>
                  <a:pt x="1570665" y="1485900"/>
                </a:lnTo>
                <a:lnTo>
                  <a:pt x="1810428" y="1485900"/>
                </a:lnTo>
                <a:lnTo>
                  <a:pt x="1848115" y="1473200"/>
                </a:lnTo>
                <a:lnTo>
                  <a:pt x="1884714" y="1460500"/>
                </a:lnTo>
                <a:close/>
              </a:path>
              <a:path w="2903996" h="1485900">
                <a:moveTo>
                  <a:pt x="2107640" y="1346200"/>
                </a:moveTo>
                <a:lnTo>
                  <a:pt x="1252597" y="1346200"/>
                </a:lnTo>
                <a:lnTo>
                  <a:pt x="1262723" y="1358900"/>
                </a:lnTo>
                <a:lnTo>
                  <a:pt x="1273318" y="1371600"/>
                </a:lnTo>
                <a:lnTo>
                  <a:pt x="1284370" y="1371600"/>
                </a:lnTo>
                <a:lnTo>
                  <a:pt x="1295866" y="1384300"/>
                </a:lnTo>
                <a:lnTo>
                  <a:pt x="1307794" y="1397000"/>
                </a:lnTo>
                <a:lnTo>
                  <a:pt x="1320141" y="1397000"/>
                </a:lnTo>
                <a:lnTo>
                  <a:pt x="1332895" y="1409700"/>
                </a:lnTo>
                <a:lnTo>
                  <a:pt x="1346042" y="1422400"/>
                </a:lnTo>
                <a:lnTo>
                  <a:pt x="1359571" y="1422400"/>
                </a:lnTo>
                <a:lnTo>
                  <a:pt x="1373469" y="1435100"/>
                </a:lnTo>
                <a:lnTo>
                  <a:pt x="1387723" y="1435100"/>
                </a:lnTo>
                <a:lnTo>
                  <a:pt x="1402321" y="1447800"/>
                </a:lnTo>
                <a:lnTo>
                  <a:pt x="1432497" y="1447800"/>
                </a:lnTo>
                <a:lnTo>
                  <a:pt x="1448050" y="1460500"/>
                </a:lnTo>
                <a:lnTo>
                  <a:pt x="1920061" y="1460500"/>
                </a:lnTo>
                <a:lnTo>
                  <a:pt x="1953992" y="1447800"/>
                </a:lnTo>
                <a:lnTo>
                  <a:pt x="1986342" y="1422400"/>
                </a:lnTo>
                <a:lnTo>
                  <a:pt x="2016947" y="1409700"/>
                </a:lnTo>
                <a:lnTo>
                  <a:pt x="2045642" y="1397000"/>
                </a:lnTo>
                <a:lnTo>
                  <a:pt x="2072265" y="1384300"/>
                </a:lnTo>
                <a:lnTo>
                  <a:pt x="2096649" y="1358900"/>
                </a:lnTo>
                <a:lnTo>
                  <a:pt x="2107640" y="1346200"/>
                </a:lnTo>
                <a:close/>
              </a:path>
              <a:path w="2903996" h="1485900">
                <a:moveTo>
                  <a:pt x="3035436" y="990600"/>
                </a:moveTo>
                <a:lnTo>
                  <a:pt x="75675" y="990600"/>
                </a:lnTo>
                <a:lnTo>
                  <a:pt x="74166" y="1003300"/>
                </a:lnTo>
                <a:lnTo>
                  <a:pt x="73699" y="1016000"/>
                </a:lnTo>
                <a:lnTo>
                  <a:pt x="74286" y="1028700"/>
                </a:lnTo>
                <a:lnTo>
                  <a:pt x="75942" y="1041400"/>
                </a:lnTo>
                <a:lnTo>
                  <a:pt x="80199" y="1054100"/>
                </a:lnTo>
                <a:lnTo>
                  <a:pt x="86507" y="1079500"/>
                </a:lnTo>
                <a:lnTo>
                  <a:pt x="116788" y="1117600"/>
                </a:lnTo>
                <a:lnTo>
                  <a:pt x="145496" y="1143000"/>
                </a:lnTo>
                <a:lnTo>
                  <a:pt x="180139" y="1168400"/>
                </a:lnTo>
                <a:lnTo>
                  <a:pt x="219960" y="1193800"/>
                </a:lnTo>
                <a:lnTo>
                  <a:pt x="241576" y="1193800"/>
                </a:lnTo>
                <a:lnTo>
                  <a:pt x="264204" y="1206500"/>
                </a:lnTo>
                <a:lnTo>
                  <a:pt x="287748" y="1206500"/>
                </a:lnTo>
                <a:lnTo>
                  <a:pt x="312114" y="1219200"/>
                </a:lnTo>
                <a:lnTo>
                  <a:pt x="447036" y="1219200"/>
                </a:lnTo>
                <a:lnTo>
                  <a:pt x="449195" y="1231900"/>
                </a:lnTo>
                <a:lnTo>
                  <a:pt x="475584" y="1257300"/>
                </a:lnTo>
                <a:lnTo>
                  <a:pt x="504667" y="1270000"/>
                </a:lnTo>
                <a:lnTo>
                  <a:pt x="536234" y="1295400"/>
                </a:lnTo>
                <a:lnTo>
                  <a:pt x="570080" y="1320800"/>
                </a:lnTo>
                <a:lnTo>
                  <a:pt x="643780" y="1346200"/>
                </a:lnTo>
                <a:lnTo>
                  <a:pt x="683220" y="1358900"/>
                </a:lnTo>
                <a:lnTo>
                  <a:pt x="724110" y="1371600"/>
                </a:lnTo>
                <a:lnTo>
                  <a:pt x="809414" y="1397000"/>
                </a:lnTo>
                <a:lnTo>
                  <a:pt x="1078615" y="1397000"/>
                </a:lnTo>
                <a:lnTo>
                  <a:pt x="1167258" y="1371600"/>
                </a:lnTo>
                <a:lnTo>
                  <a:pt x="1210444" y="1371600"/>
                </a:lnTo>
                <a:lnTo>
                  <a:pt x="1252597" y="1346200"/>
                </a:lnTo>
                <a:lnTo>
                  <a:pt x="2107640" y="1346200"/>
                </a:lnTo>
                <a:lnTo>
                  <a:pt x="2118631" y="1333500"/>
                </a:lnTo>
                <a:lnTo>
                  <a:pt x="2138046" y="1320800"/>
                </a:lnTo>
                <a:lnTo>
                  <a:pt x="2154731" y="1295400"/>
                </a:lnTo>
                <a:lnTo>
                  <a:pt x="2168521" y="1270000"/>
                </a:lnTo>
                <a:lnTo>
                  <a:pt x="2629016" y="1270000"/>
                </a:lnTo>
                <a:lnTo>
                  <a:pt x="2683757" y="1244600"/>
                </a:lnTo>
                <a:lnTo>
                  <a:pt x="2731744" y="1219200"/>
                </a:lnTo>
                <a:lnTo>
                  <a:pt x="2752921" y="1193800"/>
                </a:lnTo>
                <a:lnTo>
                  <a:pt x="2772068" y="1181100"/>
                </a:lnTo>
                <a:lnTo>
                  <a:pt x="2789072" y="1168400"/>
                </a:lnTo>
                <a:lnTo>
                  <a:pt x="2803818" y="1143000"/>
                </a:lnTo>
                <a:lnTo>
                  <a:pt x="2816194" y="1130300"/>
                </a:lnTo>
                <a:lnTo>
                  <a:pt x="2826086" y="1104900"/>
                </a:lnTo>
                <a:lnTo>
                  <a:pt x="2833379" y="1079500"/>
                </a:lnTo>
                <a:lnTo>
                  <a:pt x="2837960" y="1066800"/>
                </a:lnTo>
                <a:lnTo>
                  <a:pt x="2839716" y="1041400"/>
                </a:lnTo>
                <a:lnTo>
                  <a:pt x="2873617" y="1041400"/>
                </a:lnTo>
                <a:lnTo>
                  <a:pt x="2886778" y="1028700"/>
                </a:lnTo>
                <a:lnTo>
                  <a:pt x="2938407" y="1028700"/>
                </a:lnTo>
                <a:lnTo>
                  <a:pt x="2951028" y="1016000"/>
                </a:lnTo>
                <a:lnTo>
                  <a:pt x="2988099" y="1016000"/>
                </a:lnTo>
                <a:lnTo>
                  <a:pt x="3000171" y="1003300"/>
                </a:lnTo>
                <a:lnTo>
                  <a:pt x="3023846" y="1003300"/>
                </a:lnTo>
                <a:lnTo>
                  <a:pt x="3035436" y="990600"/>
                </a:lnTo>
                <a:close/>
              </a:path>
              <a:path w="2903996" h="1485900">
                <a:moveTo>
                  <a:pt x="2502913" y="1295400"/>
                </a:moveTo>
                <a:lnTo>
                  <a:pt x="2293007" y="1295400"/>
                </a:lnTo>
                <a:lnTo>
                  <a:pt x="2305797" y="1308100"/>
                </a:lnTo>
                <a:lnTo>
                  <a:pt x="2468588" y="1308100"/>
                </a:lnTo>
                <a:lnTo>
                  <a:pt x="2502913" y="1295400"/>
                </a:lnTo>
                <a:close/>
              </a:path>
              <a:path w="2903996" h="1485900">
                <a:moveTo>
                  <a:pt x="2568432" y="1282700"/>
                </a:moveTo>
                <a:lnTo>
                  <a:pt x="2230715" y="1282700"/>
                </a:lnTo>
                <a:lnTo>
                  <a:pt x="2242923" y="1295400"/>
                </a:lnTo>
                <a:lnTo>
                  <a:pt x="2536232" y="1295400"/>
                </a:lnTo>
                <a:lnTo>
                  <a:pt x="2568432" y="1282700"/>
                </a:lnTo>
                <a:close/>
              </a:path>
              <a:path w="2903996" h="1485900">
                <a:moveTo>
                  <a:pt x="2629016" y="1270000"/>
                </a:moveTo>
                <a:lnTo>
                  <a:pt x="2183396" y="1270000"/>
                </a:lnTo>
                <a:lnTo>
                  <a:pt x="2194982" y="1282700"/>
                </a:lnTo>
                <a:lnTo>
                  <a:pt x="2599398" y="1282700"/>
                </a:lnTo>
                <a:lnTo>
                  <a:pt x="2629016" y="1270000"/>
                </a:lnTo>
                <a:close/>
              </a:path>
              <a:path w="2903996" h="1485900">
                <a:moveTo>
                  <a:pt x="1034734" y="165100"/>
                </a:moveTo>
                <a:lnTo>
                  <a:pt x="580081" y="165100"/>
                </a:lnTo>
                <a:lnTo>
                  <a:pt x="544851" y="177800"/>
                </a:lnTo>
                <a:lnTo>
                  <a:pt x="511446" y="190500"/>
                </a:lnTo>
                <a:lnTo>
                  <a:pt x="479976" y="203200"/>
                </a:lnTo>
                <a:lnTo>
                  <a:pt x="450556" y="228600"/>
                </a:lnTo>
                <a:lnTo>
                  <a:pt x="423298" y="241300"/>
                </a:lnTo>
                <a:lnTo>
                  <a:pt x="398315" y="266700"/>
                </a:lnTo>
                <a:lnTo>
                  <a:pt x="375720" y="279400"/>
                </a:lnTo>
                <a:lnTo>
                  <a:pt x="355626" y="304800"/>
                </a:lnTo>
                <a:lnTo>
                  <a:pt x="323392" y="342900"/>
                </a:lnTo>
                <a:lnTo>
                  <a:pt x="302515" y="393700"/>
                </a:lnTo>
                <a:lnTo>
                  <a:pt x="293898" y="444500"/>
                </a:lnTo>
                <a:lnTo>
                  <a:pt x="294470" y="469900"/>
                </a:lnTo>
                <a:lnTo>
                  <a:pt x="298446" y="495300"/>
                </a:lnTo>
                <a:lnTo>
                  <a:pt x="280081" y="495300"/>
                </a:lnTo>
                <a:lnTo>
                  <a:pt x="264701" y="508000"/>
                </a:lnTo>
                <a:lnTo>
                  <a:pt x="205524" y="508000"/>
                </a:lnTo>
                <a:lnTo>
                  <a:pt x="191422" y="520700"/>
                </a:lnTo>
                <a:lnTo>
                  <a:pt x="164202" y="520700"/>
                </a:lnTo>
                <a:lnTo>
                  <a:pt x="151126" y="533400"/>
                </a:lnTo>
                <a:lnTo>
                  <a:pt x="138434" y="533400"/>
                </a:lnTo>
                <a:lnTo>
                  <a:pt x="126149" y="546100"/>
                </a:lnTo>
                <a:lnTo>
                  <a:pt x="114292" y="546100"/>
                </a:lnTo>
                <a:lnTo>
                  <a:pt x="102884" y="558800"/>
                </a:lnTo>
                <a:lnTo>
                  <a:pt x="91948" y="558800"/>
                </a:lnTo>
                <a:lnTo>
                  <a:pt x="81503" y="571500"/>
                </a:lnTo>
                <a:lnTo>
                  <a:pt x="71573" y="571500"/>
                </a:lnTo>
                <a:lnTo>
                  <a:pt x="62178" y="584200"/>
                </a:lnTo>
                <a:lnTo>
                  <a:pt x="53340" y="596900"/>
                </a:lnTo>
                <a:lnTo>
                  <a:pt x="45081" y="596900"/>
                </a:lnTo>
                <a:lnTo>
                  <a:pt x="32369" y="609600"/>
                </a:lnTo>
                <a:lnTo>
                  <a:pt x="21799" y="635000"/>
                </a:lnTo>
                <a:lnTo>
                  <a:pt x="13340" y="647700"/>
                </a:lnTo>
                <a:lnTo>
                  <a:pt x="6960" y="660400"/>
                </a:lnTo>
                <a:lnTo>
                  <a:pt x="2631" y="673100"/>
                </a:lnTo>
                <a:lnTo>
                  <a:pt x="321" y="698500"/>
                </a:lnTo>
                <a:lnTo>
                  <a:pt x="0" y="711200"/>
                </a:lnTo>
                <a:lnTo>
                  <a:pt x="1637" y="723900"/>
                </a:lnTo>
                <a:lnTo>
                  <a:pt x="5201" y="736600"/>
                </a:lnTo>
                <a:lnTo>
                  <a:pt x="10664" y="749300"/>
                </a:lnTo>
                <a:lnTo>
                  <a:pt x="17993" y="774700"/>
                </a:lnTo>
                <a:lnTo>
                  <a:pt x="50877" y="812800"/>
                </a:lnTo>
                <a:lnTo>
                  <a:pt x="81575" y="838200"/>
                </a:lnTo>
                <a:lnTo>
                  <a:pt x="119010" y="863600"/>
                </a:lnTo>
                <a:lnTo>
                  <a:pt x="140177" y="876300"/>
                </a:lnTo>
                <a:lnTo>
                  <a:pt x="162937" y="876300"/>
                </a:lnTo>
                <a:lnTo>
                  <a:pt x="157161" y="889000"/>
                </a:lnTo>
                <a:lnTo>
                  <a:pt x="145083" y="889000"/>
                </a:lnTo>
                <a:lnTo>
                  <a:pt x="133899" y="901700"/>
                </a:lnTo>
                <a:lnTo>
                  <a:pt x="123622" y="914400"/>
                </a:lnTo>
                <a:lnTo>
                  <a:pt x="114266" y="927100"/>
                </a:lnTo>
                <a:lnTo>
                  <a:pt x="105843" y="927100"/>
                </a:lnTo>
                <a:lnTo>
                  <a:pt x="86315" y="965200"/>
                </a:lnTo>
                <a:lnTo>
                  <a:pt x="78211" y="990600"/>
                </a:lnTo>
                <a:lnTo>
                  <a:pt x="3058091" y="990600"/>
                </a:lnTo>
                <a:lnTo>
                  <a:pt x="3069142" y="977900"/>
                </a:lnTo>
                <a:lnTo>
                  <a:pt x="3080000" y="977900"/>
                </a:lnTo>
                <a:lnTo>
                  <a:pt x="3112382" y="965200"/>
                </a:lnTo>
                <a:lnTo>
                  <a:pt x="3141998" y="939800"/>
                </a:lnTo>
                <a:lnTo>
                  <a:pt x="3168824" y="927100"/>
                </a:lnTo>
                <a:lnTo>
                  <a:pt x="3192837" y="901700"/>
                </a:lnTo>
                <a:lnTo>
                  <a:pt x="3214010" y="876300"/>
                </a:lnTo>
                <a:lnTo>
                  <a:pt x="3232322" y="863600"/>
                </a:lnTo>
                <a:lnTo>
                  <a:pt x="3260258" y="812800"/>
                </a:lnTo>
                <a:lnTo>
                  <a:pt x="3276453" y="762000"/>
                </a:lnTo>
                <a:lnTo>
                  <a:pt x="3280710" y="723900"/>
                </a:lnTo>
                <a:lnTo>
                  <a:pt x="3278302" y="698500"/>
                </a:lnTo>
                <a:lnTo>
                  <a:pt x="3264291" y="647700"/>
                </a:lnTo>
                <a:lnTo>
                  <a:pt x="3237856" y="596900"/>
                </a:lnTo>
                <a:lnTo>
                  <a:pt x="3198805" y="558800"/>
                </a:lnTo>
                <a:lnTo>
                  <a:pt x="3174488" y="533400"/>
                </a:lnTo>
                <a:lnTo>
                  <a:pt x="3181349" y="520700"/>
                </a:lnTo>
                <a:lnTo>
                  <a:pt x="3187606" y="508000"/>
                </a:lnTo>
                <a:lnTo>
                  <a:pt x="3193030" y="495300"/>
                </a:lnTo>
                <a:lnTo>
                  <a:pt x="3200449" y="482600"/>
                </a:lnTo>
                <a:lnTo>
                  <a:pt x="3205155" y="457200"/>
                </a:lnTo>
                <a:lnTo>
                  <a:pt x="3207220" y="444500"/>
                </a:lnTo>
                <a:lnTo>
                  <a:pt x="3206716" y="419100"/>
                </a:lnTo>
                <a:lnTo>
                  <a:pt x="3203718" y="406400"/>
                </a:lnTo>
                <a:lnTo>
                  <a:pt x="3198297" y="381000"/>
                </a:lnTo>
                <a:lnTo>
                  <a:pt x="3190526" y="368300"/>
                </a:lnTo>
                <a:lnTo>
                  <a:pt x="3180480" y="342900"/>
                </a:lnTo>
                <a:lnTo>
                  <a:pt x="3168230" y="330200"/>
                </a:lnTo>
                <a:lnTo>
                  <a:pt x="3137413" y="292100"/>
                </a:lnTo>
                <a:lnTo>
                  <a:pt x="3098657" y="266700"/>
                </a:lnTo>
                <a:lnTo>
                  <a:pt x="3052548" y="241300"/>
                </a:lnTo>
                <a:lnTo>
                  <a:pt x="2999668" y="215900"/>
                </a:lnTo>
                <a:lnTo>
                  <a:pt x="2970872" y="203200"/>
                </a:lnTo>
                <a:lnTo>
                  <a:pt x="2940602" y="203200"/>
                </a:lnTo>
                <a:lnTo>
                  <a:pt x="2908931" y="190500"/>
                </a:lnTo>
                <a:lnTo>
                  <a:pt x="2907852" y="190500"/>
                </a:lnTo>
                <a:lnTo>
                  <a:pt x="2903996" y="177800"/>
                </a:lnTo>
                <a:lnTo>
                  <a:pt x="1049929" y="177800"/>
                </a:lnTo>
                <a:lnTo>
                  <a:pt x="1034734" y="165100"/>
                </a:lnTo>
                <a:close/>
              </a:path>
              <a:path w="2903996" h="1485900">
                <a:moveTo>
                  <a:pt x="1624503" y="76200"/>
                </a:moveTo>
                <a:lnTo>
                  <a:pt x="1218372" y="76200"/>
                </a:lnTo>
                <a:lnTo>
                  <a:pt x="1191969" y="88900"/>
                </a:lnTo>
                <a:lnTo>
                  <a:pt x="1143077" y="114300"/>
                </a:lnTo>
                <a:lnTo>
                  <a:pt x="1100341" y="139700"/>
                </a:lnTo>
                <a:lnTo>
                  <a:pt x="1081635" y="165100"/>
                </a:lnTo>
                <a:lnTo>
                  <a:pt x="1064891" y="177800"/>
                </a:lnTo>
                <a:lnTo>
                  <a:pt x="2903996" y="177800"/>
                </a:lnTo>
                <a:lnTo>
                  <a:pt x="2899318" y="165100"/>
                </a:lnTo>
                <a:lnTo>
                  <a:pt x="2893833" y="152400"/>
                </a:lnTo>
                <a:lnTo>
                  <a:pt x="2887556" y="152400"/>
                </a:lnTo>
                <a:lnTo>
                  <a:pt x="2880503" y="139700"/>
                </a:lnTo>
                <a:lnTo>
                  <a:pt x="2872688" y="127000"/>
                </a:lnTo>
                <a:lnTo>
                  <a:pt x="2864127" y="114300"/>
                </a:lnTo>
                <a:lnTo>
                  <a:pt x="1694109" y="114300"/>
                </a:lnTo>
                <a:lnTo>
                  <a:pt x="1683288" y="101600"/>
                </a:lnTo>
                <a:lnTo>
                  <a:pt x="1660680" y="101600"/>
                </a:lnTo>
                <a:lnTo>
                  <a:pt x="1648913" y="88900"/>
                </a:lnTo>
                <a:lnTo>
                  <a:pt x="1636851" y="88900"/>
                </a:lnTo>
                <a:lnTo>
                  <a:pt x="1624503" y="76200"/>
                </a:lnTo>
                <a:close/>
              </a:path>
              <a:path w="2903996" h="1485900">
                <a:moveTo>
                  <a:pt x="922979" y="139700"/>
                </a:moveTo>
                <a:lnTo>
                  <a:pt x="695582" y="139700"/>
                </a:lnTo>
                <a:lnTo>
                  <a:pt x="655559" y="152400"/>
                </a:lnTo>
                <a:lnTo>
                  <a:pt x="617021" y="165100"/>
                </a:lnTo>
                <a:lnTo>
                  <a:pt x="1003697" y="165100"/>
                </a:lnTo>
                <a:lnTo>
                  <a:pt x="987883" y="152400"/>
                </a:lnTo>
                <a:lnTo>
                  <a:pt x="939425" y="152400"/>
                </a:lnTo>
                <a:lnTo>
                  <a:pt x="922979" y="139700"/>
                </a:lnTo>
                <a:close/>
              </a:path>
              <a:path w="2903996" h="1485900">
                <a:moveTo>
                  <a:pt x="2211956" y="50800"/>
                </a:moveTo>
                <a:lnTo>
                  <a:pt x="1786683" y="50800"/>
                </a:lnTo>
                <a:lnTo>
                  <a:pt x="1767690" y="63500"/>
                </a:lnTo>
                <a:lnTo>
                  <a:pt x="1749997" y="76200"/>
                </a:lnTo>
                <a:lnTo>
                  <a:pt x="1733719" y="88900"/>
                </a:lnTo>
                <a:lnTo>
                  <a:pt x="1718968" y="101600"/>
                </a:lnTo>
                <a:lnTo>
                  <a:pt x="1705860" y="114300"/>
                </a:lnTo>
                <a:lnTo>
                  <a:pt x="2854836" y="114300"/>
                </a:lnTo>
                <a:lnTo>
                  <a:pt x="2844829" y="101600"/>
                </a:lnTo>
                <a:lnTo>
                  <a:pt x="2834122" y="88900"/>
                </a:lnTo>
                <a:lnTo>
                  <a:pt x="2263552" y="88900"/>
                </a:lnTo>
                <a:lnTo>
                  <a:pt x="2254166" y="76200"/>
                </a:lnTo>
                <a:lnTo>
                  <a:pt x="2244297" y="76200"/>
                </a:lnTo>
                <a:lnTo>
                  <a:pt x="2233960" y="63500"/>
                </a:lnTo>
                <a:lnTo>
                  <a:pt x="2223174" y="63500"/>
                </a:lnTo>
                <a:lnTo>
                  <a:pt x="2211956" y="50800"/>
                </a:lnTo>
                <a:close/>
              </a:path>
              <a:path w="2903996" h="1485900">
                <a:moveTo>
                  <a:pt x="2710149" y="25400"/>
                </a:moveTo>
                <a:lnTo>
                  <a:pt x="2380226" y="25400"/>
                </a:lnTo>
                <a:lnTo>
                  <a:pt x="2355041" y="38100"/>
                </a:lnTo>
                <a:lnTo>
                  <a:pt x="2330835" y="50800"/>
                </a:lnTo>
                <a:lnTo>
                  <a:pt x="2307740" y="63500"/>
                </a:lnTo>
                <a:lnTo>
                  <a:pt x="2285892" y="76200"/>
                </a:lnTo>
                <a:lnTo>
                  <a:pt x="2265422" y="88900"/>
                </a:lnTo>
                <a:lnTo>
                  <a:pt x="2822730" y="88900"/>
                </a:lnTo>
                <a:lnTo>
                  <a:pt x="2810668" y="76200"/>
                </a:lnTo>
                <a:lnTo>
                  <a:pt x="2797952" y="63500"/>
                </a:lnTo>
                <a:lnTo>
                  <a:pt x="2784598" y="63500"/>
                </a:lnTo>
                <a:lnTo>
                  <a:pt x="2760762" y="50800"/>
                </a:lnTo>
                <a:lnTo>
                  <a:pt x="2735901" y="38100"/>
                </a:lnTo>
                <a:lnTo>
                  <a:pt x="2710149" y="25400"/>
                </a:lnTo>
                <a:close/>
              </a:path>
              <a:path w="2903996" h="1485900">
                <a:moveTo>
                  <a:pt x="1581960" y="63500"/>
                </a:moveTo>
                <a:lnTo>
                  <a:pt x="1274385" y="63500"/>
                </a:lnTo>
                <a:lnTo>
                  <a:pt x="1245891" y="76200"/>
                </a:lnTo>
                <a:lnTo>
                  <a:pt x="1611880" y="76200"/>
                </a:lnTo>
                <a:lnTo>
                  <a:pt x="1581960" y="63500"/>
                </a:lnTo>
                <a:close/>
              </a:path>
              <a:path w="2903996" h="1485900">
                <a:moveTo>
                  <a:pt x="1520537" y="50800"/>
                </a:moveTo>
                <a:lnTo>
                  <a:pt x="1333736" y="50800"/>
                </a:lnTo>
                <a:lnTo>
                  <a:pt x="1303714" y="63500"/>
                </a:lnTo>
                <a:lnTo>
                  <a:pt x="1551466" y="63500"/>
                </a:lnTo>
                <a:lnTo>
                  <a:pt x="1520537" y="50800"/>
                </a:lnTo>
                <a:close/>
              </a:path>
              <a:path w="2903996" h="1485900">
                <a:moveTo>
                  <a:pt x="2163101" y="25400"/>
                </a:moveTo>
                <a:lnTo>
                  <a:pt x="1850321" y="25400"/>
                </a:lnTo>
                <a:lnTo>
                  <a:pt x="1828113" y="38100"/>
                </a:lnTo>
                <a:lnTo>
                  <a:pt x="1806862" y="50800"/>
                </a:lnTo>
                <a:lnTo>
                  <a:pt x="2200322" y="50800"/>
                </a:lnTo>
                <a:lnTo>
                  <a:pt x="2188290" y="38100"/>
                </a:lnTo>
                <a:lnTo>
                  <a:pt x="2175878" y="38100"/>
                </a:lnTo>
                <a:lnTo>
                  <a:pt x="2163101" y="25400"/>
                </a:lnTo>
                <a:close/>
              </a:path>
              <a:path w="2903996" h="1485900">
                <a:moveTo>
                  <a:pt x="2099968" y="12700"/>
                </a:moveTo>
                <a:lnTo>
                  <a:pt x="1897153" y="12700"/>
                </a:lnTo>
                <a:lnTo>
                  <a:pt x="1873372" y="25400"/>
                </a:lnTo>
                <a:lnTo>
                  <a:pt x="2125179" y="25400"/>
                </a:lnTo>
                <a:lnTo>
                  <a:pt x="2099968" y="12700"/>
                </a:lnTo>
                <a:close/>
              </a:path>
              <a:path w="2903996" h="1485900">
                <a:moveTo>
                  <a:pt x="2656506" y="12700"/>
                </a:moveTo>
                <a:lnTo>
                  <a:pt x="2432996" y="12700"/>
                </a:lnTo>
                <a:lnTo>
                  <a:pt x="2406255" y="25400"/>
                </a:lnTo>
                <a:lnTo>
                  <a:pt x="2683640" y="25400"/>
                </a:lnTo>
                <a:lnTo>
                  <a:pt x="2656506" y="12700"/>
                </a:lnTo>
                <a:close/>
              </a:path>
              <a:path w="2903996" h="1485900">
                <a:moveTo>
                  <a:pt x="2023006" y="0"/>
                </a:moveTo>
                <a:lnTo>
                  <a:pt x="1997290" y="0"/>
                </a:lnTo>
                <a:lnTo>
                  <a:pt x="1971732" y="12700"/>
                </a:lnTo>
                <a:lnTo>
                  <a:pt x="2048768" y="12700"/>
                </a:lnTo>
                <a:lnTo>
                  <a:pt x="2023006" y="0"/>
                </a:lnTo>
                <a:close/>
              </a:path>
              <a:path w="2903996" h="1485900">
                <a:moveTo>
                  <a:pt x="2544402" y="0"/>
                </a:moveTo>
                <a:lnTo>
                  <a:pt x="2516151" y="12700"/>
                </a:lnTo>
                <a:lnTo>
                  <a:pt x="2572697" y="12700"/>
                </a:lnTo>
                <a:lnTo>
                  <a:pt x="2544402" y="0"/>
                </a:lnTo>
                <a:close/>
              </a:path>
            </a:pathLst>
          </a:custGeom>
          <a:solidFill>
            <a:srgbClr val="B6F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 algn="ctr"/>
            <a:r>
              <a:rPr lang="zh-TW" altLang="en-US" sz="1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有回收廢四機</a:t>
            </a:r>
            <a:r>
              <a:rPr lang="en-US" altLang="zh-TW" sz="1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公告指定</a:t>
            </a:r>
            <a:r>
              <a:rPr lang="en-US" altLang="zh-TW" sz="1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               </a:t>
            </a:r>
            <a:r>
              <a:rPr lang="zh-TW" altLang="en-US" sz="18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才需填寫聯單。請勿於消費者購買新機時直接提供。</a:t>
            </a:r>
            <a:endParaRPr lang="zh-TW" altLang="zh-TW" sz="18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392" name="object 15"/>
          <p:cNvSpPr>
            <a:spLocks/>
          </p:cNvSpPr>
          <p:nvPr/>
        </p:nvSpPr>
        <p:spPr bwMode="auto">
          <a:xfrm>
            <a:off x="5838825" y="101600"/>
            <a:ext cx="3281363" cy="1485900"/>
          </a:xfrm>
          <a:custGeom>
            <a:avLst/>
            <a:gdLst>
              <a:gd name="T0" fmla="*/ 294664 w 3280710"/>
              <a:gd name="T1" fmla="*/ 435796 h 1486488"/>
              <a:gd name="T2" fmla="*/ 339017 w 3280710"/>
              <a:gd name="T3" fmla="*/ 316421 h 1486488"/>
              <a:gd name="T4" fmla="*/ 481224 w 3280710"/>
              <a:gd name="T5" fmla="*/ 201966 h 1486488"/>
              <a:gd name="T6" fmla="*/ 657261 w 3280710"/>
              <a:gd name="T7" fmla="*/ 143934 h 1486488"/>
              <a:gd name="T8" fmla="*/ 790176 w 3280710"/>
              <a:gd name="T9" fmla="*/ 130309 h 1486488"/>
              <a:gd name="T10" fmla="*/ 875220 w 3280710"/>
              <a:gd name="T11" fmla="*/ 132810 h 1486488"/>
              <a:gd name="T12" fmla="*/ 1021958 w 3280710"/>
              <a:gd name="T13" fmla="*/ 158640 h 1486488"/>
              <a:gd name="T14" fmla="*/ 1146041 w 3280710"/>
              <a:gd name="T15" fmla="*/ 109709 h 1486488"/>
              <a:gd name="T16" fmla="*/ 1307093 w 3280710"/>
              <a:gd name="T17" fmla="*/ 52091 h 1486488"/>
              <a:gd name="T18" fmla="*/ 1461717 w 3280710"/>
              <a:gd name="T19" fmla="*/ 42146 h 1486488"/>
              <a:gd name="T20" fmla="*/ 1628712 w 3280710"/>
              <a:gd name="T21" fmla="*/ 74606 h 1486488"/>
              <a:gd name="T22" fmla="*/ 1710280 w 3280710"/>
              <a:gd name="T23" fmla="*/ 112644 h 1486488"/>
              <a:gd name="T24" fmla="*/ 1791311 w 3280710"/>
              <a:gd name="T25" fmla="*/ 48916 h 1486488"/>
              <a:gd name="T26" fmla="*/ 1926528 w 3280710"/>
              <a:gd name="T27" fmla="*/ 6134 h 1486488"/>
              <a:gd name="T28" fmla="*/ 2028247 w 3280710"/>
              <a:gd name="T29" fmla="*/ 375 h 1486488"/>
              <a:gd name="T30" fmla="*/ 2168705 w 3280710"/>
              <a:gd name="T31" fmla="*/ 25689 h 1486488"/>
              <a:gd name="T32" fmla="*/ 2271291 w 3280710"/>
              <a:gd name="T33" fmla="*/ 80047 h 1486488"/>
              <a:gd name="T34" fmla="*/ 2386393 w 3280710"/>
              <a:gd name="T35" fmla="*/ 24540 h 1486488"/>
              <a:gd name="T36" fmla="*/ 2550994 w 3280710"/>
              <a:gd name="T37" fmla="*/ 354 h 1486488"/>
              <a:gd name="T38" fmla="*/ 2690591 w 3280710"/>
              <a:gd name="T39" fmla="*/ 16534 h 1486488"/>
              <a:gd name="T40" fmla="*/ 2830043 w 3280710"/>
              <a:gd name="T41" fmla="*/ 76791 h 1486488"/>
              <a:gd name="T42" fmla="*/ 2911518 w 3280710"/>
              <a:gd name="T43" fmla="*/ 171867 h 1486488"/>
              <a:gd name="T44" fmla="*/ 3007438 w 3280710"/>
              <a:gd name="T45" fmla="*/ 208709 h 1486488"/>
              <a:gd name="T46" fmla="*/ 3145541 w 3280710"/>
              <a:gd name="T47" fmla="*/ 286353 h 1486488"/>
              <a:gd name="T48" fmla="*/ 3212018 w 3280710"/>
              <a:gd name="T49" fmla="*/ 392925 h 1486488"/>
              <a:gd name="T50" fmla="*/ 3201303 w 3280710"/>
              <a:gd name="T51" fmla="*/ 491567 h 1486488"/>
              <a:gd name="T52" fmla="*/ 3246244 w 3280710"/>
              <a:gd name="T53" fmla="*/ 589974 h 1486488"/>
              <a:gd name="T54" fmla="*/ 3289209 w 3280710"/>
              <a:gd name="T55" fmla="*/ 709089 h 1486488"/>
              <a:gd name="T56" fmla="*/ 3256160 w 3280710"/>
              <a:gd name="T57" fmla="*/ 827911 h 1486488"/>
              <a:gd name="T58" fmla="*/ 3120445 w 3280710"/>
              <a:gd name="T59" fmla="*/ 950046 h 1486488"/>
              <a:gd name="T60" fmla="*/ 2983591 w 3280710"/>
              <a:gd name="T61" fmla="*/ 1004641 h 1486488"/>
              <a:gd name="T62" fmla="*/ 2867778 w 3280710"/>
              <a:gd name="T63" fmla="*/ 1026615 h 1486488"/>
              <a:gd name="T64" fmla="*/ 2833409 w 3280710"/>
              <a:gd name="T65" fmla="*/ 1093315 h 1486488"/>
              <a:gd name="T66" fmla="*/ 2738821 w 3280710"/>
              <a:gd name="T67" fmla="*/ 1203369 h 1486488"/>
              <a:gd name="T68" fmla="*/ 2575085 w 3280710"/>
              <a:gd name="T69" fmla="*/ 1275432 h 1486488"/>
              <a:gd name="T70" fmla="*/ 2403585 w 3280710"/>
              <a:gd name="T71" fmla="*/ 1295775 h 1486488"/>
              <a:gd name="T72" fmla="*/ 2311770 w 3280710"/>
              <a:gd name="T73" fmla="*/ 1289392 h 1486488"/>
              <a:gd name="T74" fmla="*/ 2177614 w 3280710"/>
              <a:gd name="T75" fmla="*/ 1256277 h 1486488"/>
              <a:gd name="T76" fmla="*/ 2124120 w 3280710"/>
              <a:gd name="T77" fmla="*/ 1324827 h 1486488"/>
              <a:gd name="T78" fmla="*/ 1959054 w 3280710"/>
              <a:gd name="T79" fmla="*/ 1429368 h 1486488"/>
              <a:gd name="T80" fmla="*/ 1776408 w 3280710"/>
              <a:gd name="T81" fmla="*/ 1473680 h 1486488"/>
              <a:gd name="T82" fmla="*/ 1656368 w 3280710"/>
              <a:gd name="T83" fmla="*/ 1478548 h 1486488"/>
              <a:gd name="T84" fmla="*/ 1533930 w 3280710"/>
              <a:gd name="T85" fmla="*/ 1465335 h 1486488"/>
              <a:gd name="T86" fmla="*/ 1391318 w 3280710"/>
              <a:gd name="T87" fmla="*/ 1423198 h 1486488"/>
              <a:gd name="T88" fmla="*/ 1276618 w 3280710"/>
              <a:gd name="T89" fmla="*/ 1356569 h 1486488"/>
              <a:gd name="T90" fmla="*/ 1170283 w 3280710"/>
              <a:gd name="T91" fmla="*/ 1364947 h 1486488"/>
              <a:gd name="T92" fmla="*/ 1036249 w 3280710"/>
              <a:gd name="T93" fmla="*/ 1386877 h 1486488"/>
              <a:gd name="T94" fmla="*/ 900364 w 3280710"/>
              <a:gd name="T95" fmla="*/ 1388926 h 1486488"/>
              <a:gd name="T96" fmla="*/ 768233 w 3280710"/>
              <a:gd name="T97" fmla="*/ 1371951 h 1486488"/>
              <a:gd name="T98" fmla="*/ 645444 w 3280710"/>
              <a:gd name="T99" fmla="*/ 1336805 h 1486488"/>
              <a:gd name="T100" fmla="*/ 537625 w 3280710"/>
              <a:gd name="T101" fmla="*/ 1284343 h 1486488"/>
              <a:gd name="T102" fmla="*/ 444116 w 3280710"/>
              <a:gd name="T103" fmla="*/ 1208973 h 1486488"/>
              <a:gd name="T104" fmla="*/ 363871 w 3280710"/>
              <a:gd name="T105" fmla="*/ 1208793 h 1486488"/>
              <a:gd name="T106" fmla="*/ 220532 w 3280710"/>
              <a:gd name="T107" fmla="*/ 1175906 h 1486488"/>
              <a:gd name="T108" fmla="*/ 117087 w 3280710"/>
              <a:gd name="T109" fmla="*/ 1107876 h 1486488"/>
              <a:gd name="T110" fmla="*/ 73894 w 3280710"/>
              <a:gd name="T111" fmla="*/ 1008482 h 1486488"/>
              <a:gd name="T112" fmla="*/ 114565 w 3280710"/>
              <a:gd name="T113" fmla="*/ 910614 h 1486488"/>
              <a:gd name="T114" fmla="*/ 140541 w 3280710"/>
              <a:gd name="T115" fmla="*/ 860451 h 1486488"/>
              <a:gd name="T116" fmla="*/ 38234 w 3280710"/>
              <a:gd name="T117" fmla="*/ 788978 h 1486488"/>
              <a:gd name="T118" fmla="*/ 321 w 3280710"/>
              <a:gd name="T119" fmla="*/ 683243 h 1486488"/>
              <a:gd name="T120" fmla="*/ 81711 w 3280710"/>
              <a:gd name="T121" fmla="*/ 559912 h 1486488"/>
              <a:gd name="T122" fmla="*/ 191916 w 3280710"/>
              <a:gd name="T123" fmla="*/ 509164 h 1486488"/>
              <a:gd name="T124" fmla="*/ 296419 w 3280710"/>
              <a:gd name="T125" fmla="*/ 491567 h 14864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80710"/>
              <a:gd name="T190" fmla="*/ 0 h 1486488"/>
              <a:gd name="T191" fmla="*/ 3280710 w 3280710"/>
              <a:gd name="T192" fmla="*/ 1486488 h 14864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80710" h="1486488">
                <a:moveTo>
                  <a:pt x="298446" y="489403"/>
                </a:moveTo>
                <a:lnTo>
                  <a:pt x="294470" y="463575"/>
                </a:lnTo>
                <a:lnTo>
                  <a:pt x="293898" y="438044"/>
                </a:lnTo>
                <a:lnTo>
                  <a:pt x="296618" y="412902"/>
                </a:lnTo>
                <a:lnTo>
                  <a:pt x="311477" y="364151"/>
                </a:lnTo>
                <a:lnTo>
                  <a:pt x="338146" y="318053"/>
                </a:lnTo>
                <a:lnTo>
                  <a:pt x="375720" y="275342"/>
                </a:lnTo>
                <a:lnTo>
                  <a:pt x="423298" y="236749"/>
                </a:lnTo>
                <a:lnTo>
                  <a:pt x="479976" y="203006"/>
                </a:lnTo>
                <a:lnTo>
                  <a:pt x="544851" y="174846"/>
                </a:lnTo>
                <a:lnTo>
                  <a:pt x="617021" y="153001"/>
                </a:lnTo>
                <a:lnTo>
                  <a:pt x="655559" y="144675"/>
                </a:lnTo>
                <a:lnTo>
                  <a:pt x="695582" y="138203"/>
                </a:lnTo>
                <a:lnTo>
                  <a:pt x="736977" y="133676"/>
                </a:lnTo>
                <a:lnTo>
                  <a:pt x="788135" y="130985"/>
                </a:lnTo>
                <a:lnTo>
                  <a:pt x="805181" y="130792"/>
                </a:lnTo>
                <a:lnTo>
                  <a:pt x="822200" y="130949"/>
                </a:lnTo>
                <a:lnTo>
                  <a:pt x="872958" y="133499"/>
                </a:lnTo>
                <a:lnTo>
                  <a:pt x="922979" y="139131"/>
                </a:lnTo>
                <a:lnTo>
                  <a:pt x="971890" y="147800"/>
                </a:lnTo>
                <a:lnTo>
                  <a:pt x="1019319" y="159459"/>
                </a:lnTo>
                <a:lnTo>
                  <a:pt x="1064891" y="174062"/>
                </a:lnTo>
                <a:lnTo>
                  <a:pt x="1100341" y="139792"/>
                </a:lnTo>
                <a:lnTo>
                  <a:pt x="1143077" y="110275"/>
                </a:lnTo>
                <a:lnTo>
                  <a:pt x="1191969" y="85724"/>
                </a:lnTo>
                <a:lnTo>
                  <a:pt x="1245891" y="66350"/>
                </a:lnTo>
                <a:lnTo>
                  <a:pt x="1303714" y="52364"/>
                </a:lnTo>
                <a:lnTo>
                  <a:pt x="1364311" y="43979"/>
                </a:lnTo>
                <a:lnTo>
                  <a:pt x="1426554" y="41407"/>
                </a:lnTo>
                <a:lnTo>
                  <a:pt x="1457940" y="42367"/>
                </a:lnTo>
                <a:lnTo>
                  <a:pt x="1520537" y="48910"/>
                </a:lnTo>
                <a:lnTo>
                  <a:pt x="1581960" y="61796"/>
                </a:lnTo>
                <a:lnTo>
                  <a:pt x="1624503" y="74996"/>
                </a:lnTo>
                <a:lnTo>
                  <a:pt x="1660680" y="89538"/>
                </a:lnTo>
                <a:lnTo>
                  <a:pt x="1704594" y="112463"/>
                </a:lnTo>
                <a:lnTo>
                  <a:pt x="1705860" y="113229"/>
                </a:lnTo>
                <a:lnTo>
                  <a:pt x="1718968" y="98519"/>
                </a:lnTo>
                <a:lnTo>
                  <a:pt x="1749997" y="71898"/>
                </a:lnTo>
                <a:lnTo>
                  <a:pt x="1786683" y="49163"/>
                </a:lnTo>
                <a:lnTo>
                  <a:pt x="1828113" y="30503"/>
                </a:lnTo>
                <a:lnTo>
                  <a:pt x="1873372" y="16106"/>
                </a:lnTo>
                <a:lnTo>
                  <a:pt x="1921550" y="6160"/>
                </a:lnTo>
                <a:lnTo>
                  <a:pt x="1971732" y="854"/>
                </a:lnTo>
                <a:lnTo>
                  <a:pt x="1997290" y="0"/>
                </a:lnTo>
                <a:lnTo>
                  <a:pt x="2023006" y="375"/>
                </a:lnTo>
                <a:lnTo>
                  <a:pt x="2074460" y="4913"/>
                </a:lnTo>
                <a:lnTo>
                  <a:pt x="2125179" y="14654"/>
                </a:lnTo>
                <a:lnTo>
                  <a:pt x="2163101" y="25819"/>
                </a:lnTo>
                <a:lnTo>
                  <a:pt x="2200322" y="40729"/>
                </a:lnTo>
                <a:lnTo>
                  <a:pt x="2244297" y="65063"/>
                </a:lnTo>
                <a:lnTo>
                  <a:pt x="2265422" y="80463"/>
                </a:lnTo>
                <a:lnTo>
                  <a:pt x="2285892" y="66766"/>
                </a:lnTo>
                <a:lnTo>
                  <a:pt x="2330835" y="43166"/>
                </a:lnTo>
                <a:lnTo>
                  <a:pt x="2380226" y="24670"/>
                </a:lnTo>
                <a:lnTo>
                  <a:pt x="2432996" y="11333"/>
                </a:lnTo>
                <a:lnTo>
                  <a:pt x="2488078" y="3209"/>
                </a:lnTo>
                <a:lnTo>
                  <a:pt x="2544402" y="354"/>
                </a:lnTo>
                <a:lnTo>
                  <a:pt x="2572697" y="919"/>
                </a:lnTo>
                <a:lnTo>
                  <a:pt x="2628882" y="6069"/>
                </a:lnTo>
                <a:lnTo>
                  <a:pt x="2683640" y="16625"/>
                </a:lnTo>
                <a:lnTo>
                  <a:pt x="2735901" y="32642"/>
                </a:lnTo>
                <a:lnTo>
                  <a:pt x="2784598" y="54174"/>
                </a:lnTo>
                <a:lnTo>
                  <a:pt x="2822730" y="77184"/>
                </a:lnTo>
                <a:lnTo>
                  <a:pt x="2854836" y="103155"/>
                </a:lnTo>
                <a:lnTo>
                  <a:pt x="2880503" y="131639"/>
                </a:lnTo>
                <a:lnTo>
                  <a:pt x="2903996" y="172751"/>
                </a:lnTo>
                <a:lnTo>
                  <a:pt x="2908931" y="187016"/>
                </a:lnTo>
                <a:lnTo>
                  <a:pt x="2940602" y="193192"/>
                </a:lnTo>
                <a:lnTo>
                  <a:pt x="2999668" y="209788"/>
                </a:lnTo>
                <a:lnTo>
                  <a:pt x="3052548" y="231515"/>
                </a:lnTo>
                <a:lnTo>
                  <a:pt x="3098657" y="257740"/>
                </a:lnTo>
                <a:lnTo>
                  <a:pt x="3137413" y="287830"/>
                </a:lnTo>
                <a:lnTo>
                  <a:pt x="3168230" y="321150"/>
                </a:lnTo>
                <a:lnTo>
                  <a:pt x="3190526" y="357069"/>
                </a:lnTo>
                <a:lnTo>
                  <a:pt x="3203718" y="394952"/>
                </a:lnTo>
                <a:lnTo>
                  <a:pt x="3207220" y="434168"/>
                </a:lnTo>
                <a:lnTo>
                  <a:pt x="3205155" y="454077"/>
                </a:lnTo>
                <a:lnTo>
                  <a:pt x="3193030" y="494102"/>
                </a:lnTo>
                <a:lnTo>
                  <a:pt x="3174488" y="526995"/>
                </a:lnTo>
                <a:lnTo>
                  <a:pt x="3198805" y="548250"/>
                </a:lnTo>
                <a:lnTo>
                  <a:pt x="3237856" y="593016"/>
                </a:lnTo>
                <a:lnTo>
                  <a:pt x="3264291" y="640027"/>
                </a:lnTo>
                <a:lnTo>
                  <a:pt x="3278302" y="688365"/>
                </a:lnTo>
                <a:lnTo>
                  <a:pt x="3280710" y="712746"/>
                </a:lnTo>
                <a:lnTo>
                  <a:pt x="3280086" y="737115"/>
                </a:lnTo>
                <a:lnTo>
                  <a:pt x="3269836" y="785359"/>
                </a:lnTo>
                <a:lnTo>
                  <a:pt x="3247746" y="832181"/>
                </a:lnTo>
                <a:lnTo>
                  <a:pt x="3214010" y="876663"/>
                </a:lnTo>
                <a:lnTo>
                  <a:pt x="3168824" y="917891"/>
                </a:lnTo>
                <a:lnTo>
                  <a:pt x="3112382" y="954945"/>
                </a:lnTo>
                <a:lnTo>
                  <a:pt x="3069142" y="976618"/>
                </a:lnTo>
                <a:lnTo>
                  <a:pt x="3023846" y="994750"/>
                </a:lnTo>
                <a:lnTo>
                  <a:pt x="2975881" y="1009822"/>
                </a:lnTo>
                <a:lnTo>
                  <a:pt x="2938407" y="1019044"/>
                </a:lnTo>
                <a:lnTo>
                  <a:pt x="2899844" y="1026424"/>
                </a:lnTo>
                <a:lnTo>
                  <a:pt x="2860368" y="1031909"/>
                </a:lnTo>
                <a:lnTo>
                  <a:pt x="2839716" y="1033979"/>
                </a:lnTo>
                <a:lnTo>
                  <a:pt x="2837960" y="1056169"/>
                </a:lnTo>
                <a:lnTo>
                  <a:pt x="2826086" y="1098954"/>
                </a:lnTo>
                <a:lnTo>
                  <a:pt x="2803818" y="1139151"/>
                </a:lnTo>
                <a:lnTo>
                  <a:pt x="2772068" y="1176208"/>
                </a:lnTo>
                <a:lnTo>
                  <a:pt x="2731744" y="1209574"/>
                </a:lnTo>
                <a:lnTo>
                  <a:pt x="2683757" y="1238698"/>
                </a:lnTo>
                <a:lnTo>
                  <a:pt x="2629016" y="1263027"/>
                </a:lnTo>
                <a:lnTo>
                  <a:pt x="2568432" y="1282010"/>
                </a:lnTo>
                <a:lnTo>
                  <a:pt x="2502913" y="1295095"/>
                </a:lnTo>
                <a:lnTo>
                  <a:pt x="2433371" y="1301730"/>
                </a:lnTo>
                <a:lnTo>
                  <a:pt x="2397375" y="1302457"/>
                </a:lnTo>
                <a:lnTo>
                  <a:pt x="2384134" y="1302271"/>
                </a:lnTo>
                <a:lnTo>
                  <a:pt x="2344676" y="1300242"/>
                </a:lnTo>
                <a:lnTo>
                  <a:pt x="2305797" y="1296040"/>
                </a:lnTo>
                <a:lnTo>
                  <a:pt x="2267732" y="1289710"/>
                </a:lnTo>
                <a:lnTo>
                  <a:pt x="2218650" y="1278035"/>
                </a:lnTo>
                <a:lnTo>
                  <a:pt x="2171988" y="1262755"/>
                </a:lnTo>
                <a:lnTo>
                  <a:pt x="2168521" y="1261436"/>
                </a:lnTo>
                <a:lnTo>
                  <a:pt x="2154731" y="1286008"/>
                </a:lnTo>
                <a:lnTo>
                  <a:pt x="2118631" y="1331659"/>
                </a:lnTo>
                <a:lnTo>
                  <a:pt x="2072265" y="1372289"/>
                </a:lnTo>
                <a:lnTo>
                  <a:pt x="2016947" y="1407461"/>
                </a:lnTo>
                <a:lnTo>
                  <a:pt x="1953992" y="1436739"/>
                </a:lnTo>
                <a:lnTo>
                  <a:pt x="1884714" y="1459685"/>
                </a:lnTo>
                <a:lnTo>
                  <a:pt x="1810428" y="1475864"/>
                </a:lnTo>
                <a:lnTo>
                  <a:pt x="1771818" y="1481279"/>
                </a:lnTo>
                <a:lnTo>
                  <a:pt x="1732448" y="1484839"/>
                </a:lnTo>
                <a:lnTo>
                  <a:pt x="1692484" y="1486488"/>
                </a:lnTo>
                <a:lnTo>
                  <a:pt x="1652089" y="1486172"/>
                </a:lnTo>
                <a:lnTo>
                  <a:pt x="1611428" y="1483837"/>
                </a:lnTo>
                <a:lnTo>
                  <a:pt x="1570665" y="1479428"/>
                </a:lnTo>
                <a:lnTo>
                  <a:pt x="1529965" y="1472891"/>
                </a:lnTo>
                <a:lnTo>
                  <a:pt x="1480024" y="1461770"/>
                </a:lnTo>
                <a:lnTo>
                  <a:pt x="1432497" y="1447600"/>
                </a:lnTo>
                <a:lnTo>
                  <a:pt x="1387723" y="1430537"/>
                </a:lnTo>
                <a:lnTo>
                  <a:pt x="1346042" y="1410739"/>
                </a:lnTo>
                <a:lnTo>
                  <a:pt x="1307794" y="1388362"/>
                </a:lnTo>
                <a:lnTo>
                  <a:pt x="1273318" y="1363564"/>
                </a:lnTo>
                <a:lnTo>
                  <a:pt x="1252597" y="1345764"/>
                </a:lnTo>
                <a:lnTo>
                  <a:pt x="1210444" y="1360048"/>
                </a:lnTo>
                <a:lnTo>
                  <a:pt x="1167258" y="1371985"/>
                </a:lnTo>
                <a:lnTo>
                  <a:pt x="1123246" y="1381606"/>
                </a:lnTo>
                <a:lnTo>
                  <a:pt x="1078615" y="1388943"/>
                </a:lnTo>
                <a:lnTo>
                  <a:pt x="1033571" y="1394028"/>
                </a:lnTo>
                <a:lnTo>
                  <a:pt x="988323" y="1396892"/>
                </a:lnTo>
                <a:lnTo>
                  <a:pt x="943075" y="1397569"/>
                </a:lnTo>
                <a:lnTo>
                  <a:pt x="898037" y="1396088"/>
                </a:lnTo>
                <a:lnTo>
                  <a:pt x="853414" y="1392483"/>
                </a:lnTo>
                <a:lnTo>
                  <a:pt x="809414" y="1386785"/>
                </a:lnTo>
                <a:lnTo>
                  <a:pt x="766244" y="1379025"/>
                </a:lnTo>
                <a:lnTo>
                  <a:pt x="724110" y="1369236"/>
                </a:lnTo>
                <a:lnTo>
                  <a:pt x="683220" y="1357450"/>
                </a:lnTo>
                <a:lnTo>
                  <a:pt x="643780" y="1343698"/>
                </a:lnTo>
                <a:lnTo>
                  <a:pt x="605998" y="1328012"/>
                </a:lnTo>
                <a:lnTo>
                  <a:pt x="570080" y="1310423"/>
                </a:lnTo>
                <a:lnTo>
                  <a:pt x="536234" y="1290965"/>
                </a:lnTo>
                <a:lnTo>
                  <a:pt x="475584" y="1246564"/>
                </a:lnTo>
                <a:lnTo>
                  <a:pt x="447036" y="1219526"/>
                </a:lnTo>
                <a:lnTo>
                  <a:pt x="442972" y="1215208"/>
                </a:lnTo>
                <a:lnTo>
                  <a:pt x="415912" y="1216480"/>
                </a:lnTo>
                <a:lnTo>
                  <a:pt x="389201" y="1216404"/>
                </a:lnTo>
                <a:lnTo>
                  <a:pt x="362935" y="1215026"/>
                </a:lnTo>
                <a:lnTo>
                  <a:pt x="312114" y="1208544"/>
                </a:lnTo>
                <a:lnTo>
                  <a:pt x="264204" y="1197403"/>
                </a:lnTo>
                <a:lnTo>
                  <a:pt x="219960" y="1181970"/>
                </a:lnTo>
                <a:lnTo>
                  <a:pt x="180139" y="1162611"/>
                </a:lnTo>
                <a:lnTo>
                  <a:pt x="145496" y="1139695"/>
                </a:lnTo>
                <a:lnTo>
                  <a:pt x="116788" y="1113588"/>
                </a:lnTo>
                <a:lnTo>
                  <a:pt x="86507" y="1069249"/>
                </a:lnTo>
                <a:lnTo>
                  <a:pt x="74286" y="1025215"/>
                </a:lnTo>
                <a:lnTo>
                  <a:pt x="73699" y="1013682"/>
                </a:lnTo>
                <a:lnTo>
                  <a:pt x="74166" y="1002201"/>
                </a:lnTo>
                <a:lnTo>
                  <a:pt x="86315" y="957310"/>
                </a:lnTo>
                <a:lnTo>
                  <a:pt x="114266" y="915309"/>
                </a:lnTo>
                <a:lnTo>
                  <a:pt x="145083" y="886699"/>
                </a:lnTo>
                <a:lnTo>
                  <a:pt x="162937" y="873959"/>
                </a:lnTo>
                <a:lnTo>
                  <a:pt x="140177" y="864888"/>
                </a:lnTo>
                <a:lnTo>
                  <a:pt x="99466" y="843970"/>
                </a:lnTo>
                <a:lnTo>
                  <a:pt x="65369" y="819831"/>
                </a:lnTo>
                <a:lnTo>
                  <a:pt x="38130" y="793046"/>
                </a:lnTo>
                <a:lnTo>
                  <a:pt x="10664" y="749165"/>
                </a:lnTo>
                <a:lnTo>
                  <a:pt x="0" y="702567"/>
                </a:lnTo>
                <a:lnTo>
                  <a:pt x="321" y="686766"/>
                </a:lnTo>
                <a:lnTo>
                  <a:pt x="13340" y="639566"/>
                </a:lnTo>
                <a:lnTo>
                  <a:pt x="45081" y="594178"/>
                </a:lnTo>
                <a:lnTo>
                  <a:pt x="81503" y="562800"/>
                </a:lnTo>
                <a:lnTo>
                  <a:pt x="114292" y="542600"/>
                </a:lnTo>
                <a:lnTo>
                  <a:pt x="151126" y="525518"/>
                </a:lnTo>
                <a:lnTo>
                  <a:pt x="191422" y="511789"/>
                </a:lnTo>
                <a:lnTo>
                  <a:pt x="234601" y="501645"/>
                </a:lnTo>
                <a:lnTo>
                  <a:pt x="280081" y="495320"/>
                </a:lnTo>
                <a:lnTo>
                  <a:pt x="295652" y="494102"/>
                </a:lnTo>
                <a:lnTo>
                  <a:pt x="298446" y="489403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1" y="1562102"/>
            <a:ext cx="5524500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675" y="4124327"/>
            <a:ext cx="5492750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1" y="3213100"/>
            <a:ext cx="5514975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1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2250</Words>
  <Application>Microsoft Office PowerPoint</Application>
  <PresentationFormat>如螢幕大小 (4:3)</PresentationFormat>
  <Paragraphs>289</Paragraphs>
  <Slides>26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廢四機回收政策- 電子電器販賣業者輔導說明會</vt:lpstr>
      <vt:lpstr>PowerPoint 簡報</vt:lpstr>
      <vt:lpstr>法規依據</vt:lpstr>
      <vt:lpstr>遵行事項條文說明(1/8)</vt:lpstr>
      <vt:lpstr>遵行事項條文說明(2/8)</vt:lpstr>
      <vt:lpstr>遵行事項條文說明(3/8)</vt:lpstr>
      <vt:lpstr>遵行事項條文說明(4/8)</vt:lpstr>
      <vt:lpstr>遵行事項條文說明(5/8)</vt:lpstr>
      <vt:lpstr>遵行事項條文說明(6/8)</vt:lpstr>
      <vt:lpstr>遵行事項條文說明(7/8)</vt:lpstr>
      <vt:lpstr>遵行事項條文說明(8/8)</vt:lpstr>
      <vt:lpstr>PowerPoint 簡報</vt:lpstr>
      <vt:lpstr>第一聯(白色)</vt:lpstr>
      <vt:lpstr>第三聯(紅色)</vt:lpstr>
      <vt:lpstr>第一聯(白色)</vt:lpstr>
      <vt:lpstr>第二聯</vt:lpstr>
      <vt:lpstr>領取聯單規定</vt:lpstr>
      <vt:lpstr>PowerPoint 簡報</vt:lpstr>
      <vt:lpstr>PowerPoint 簡報</vt:lpstr>
      <vt:lpstr>廢四機回收流程</vt:lpstr>
      <vt:lpstr>常見違規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行政院環境保護署</dc:creator>
  <cp:lastModifiedBy>方瀧賢</cp:lastModifiedBy>
  <cp:revision>46</cp:revision>
  <cp:lastPrinted>2018-07-13T04:02:12Z</cp:lastPrinted>
  <dcterms:created xsi:type="dcterms:W3CDTF">2018-03-29T01:28:10Z</dcterms:created>
  <dcterms:modified xsi:type="dcterms:W3CDTF">2018-07-27T06:49:28Z</dcterms:modified>
</cp:coreProperties>
</file>